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3"/>
  </p:notesMasterIdLst>
  <p:sldIdLst>
    <p:sldId id="269" r:id="rId2"/>
    <p:sldId id="285" r:id="rId3"/>
    <p:sldId id="270" r:id="rId4"/>
    <p:sldId id="274" r:id="rId5"/>
    <p:sldId id="298" r:id="rId6"/>
    <p:sldId id="275" r:id="rId7"/>
    <p:sldId id="288" r:id="rId8"/>
    <p:sldId id="290" r:id="rId9"/>
    <p:sldId id="263" r:id="rId10"/>
    <p:sldId id="297" r:id="rId11"/>
    <p:sldId id="27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E2"/>
    <a:srgbClr val="CBCBCB"/>
    <a:srgbClr val="BABABA"/>
    <a:srgbClr val="929292"/>
    <a:srgbClr val="FFFFFF"/>
    <a:srgbClr val="7F7F7F"/>
    <a:srgbClr val="A4A3A4"/>
    <a:srgbClr val="B5C82A"/>
    <a:srgbClr val="626262"/>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35" autoAdjust="0"/>
    <p:restoredTop sz="94660"/>
  </p:normalViewPr>
  <p:slideViewPr>
    <p:cSldViewPr snapToGrid="0" showGuides="1">
      <p:cViewPr varScale="1">
        <p:scale>
          <a:sx n="68" d="100"/>
          <a:sy n="68" d="100"/>
        </p:scale>
        <p:origin x="1122" y="78"/>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A8753-319F-4695-8580-B44C13ABBD77}" type="datetimeFigureOut">
              <a:rPr lang="en-US" smtClean="0"/>
              <a:t>06-Jul-24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4C0E14-CDAA-47BA-990A-CCDB8ACF3B99}" type="slidenum">
              <a:rPr lang="en-US" smtClean="0"/>
              <a:t>‹#›</a:t>
            </a:fld>
            <a:endParaRPr lang="en-US"/>
          </a:p>
        </p:txBody>
      </p:sp>
    </p:spTree>
    <p:extLst>
      <p:ext uri="{BB962C8B-B14F-4D97-AF65-F5344CB8AC3E}">
        <p14:creationId xmlns:p14="http://schemas.microsoft.com/office/powerpoint/2010/main" val="1700239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C0E14-CDAA-47BA-990A-CCDB8ACF3B99}" type="slidenum">
              <a:rPr lang="en-US" smtClean="0"/>
              <a:t>1</a:t>
            </a:fld>
            <a:endParaRPr lang="en-US"/>
          </a:p>
        </p:txBody>
      </p:sp>
    </p:spTree>
    <p:extLst>
      <p:ext uri="{BB962C8B-B14F-4D97-AF65-F5344CB8AC3E}">
        <p14:creationId xmlns:p14="http://schemas.microsoft.com/office/powerpoint/2010/main" val="2361386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C0E14-CDAA-47BA-990A-CCDB8ACF3B99}" type="slidenum">
              <a:rPr lang="en-US" smtClean="0"/>
              <a:t>2</a:t>
            </a:fld>
            <a:endParaRPr lang="en-US"/>
          </a:p>
        </p:txBody>
      </p:sp>
    </p:spTree>
    <p:extLst>
      <p:ext uri="{BB962C8B-B14F-4D97-AF65-F5344CB8AC3E}">
        <p14:creationId xmlns:p14="http://schemas.microsoft.com/office/powerpoint/2010/main" val="89694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C0E14-CDAA-47BA-990A-CCDB8ACF3B99}" type="slidenum">
              <a:rPr lang="en-US" smtClean="0"/>
              <a:t>9</a:t>
            </a:fld>
            <a:endParaRPr lang="en-US"/>
          </a:p>
        </p:txBody>
      </p:sp>
    </p:spTree>
    <p:extLst>
      <p:ext uri="{BB962C8B-B14F-4D97-AF65-F5344CB8AC3E}">
        <p14:creationId xmlns:p14="http://schemas.microsoft.com/office/powerpoint/2010/main" val="1378626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C0E14-CDAA-47BA-990A-CCDB8ACF3B99}" type="slidenum">
              <a:rPr lang="en-US" smtClean="0"/>
              <a:t>10</a:t>
            </a:fld>
            <a:endParaRPr lang="en-US"/>
          </a:p>
        </p:txBody>
      </p:sp>
    </p:spTree>
    <p:extLst>
      <p:ext uri="{BB962C8B-B14F-4D97-AF65-F5344CB8AC3E}">
        <p14:creationId xmlns:p14="http://schemas.microsoft.com/office/powerpoint/2010/main" val="1654171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4C0E14-CDAA-47BA-990A-CCDB8ACF3B99}" type="slidenum">
              <a:rPr lang="en-US" smtClean="0"/>
              <a:t>11</a:t>
            </a:fld>
            <a:endParaRPr lang="en-US"/>
          </a:p>
        </p:txBody>
      </p:sp>
    </p:spTree>
    <p:extLst>
      <p:ext uri="{BB962C8B-B14F-4D97-AF65-F5344CB8AC3E}">
        <p14:creationId xmlns:p14="http://schemas.microsoft.com/office/powerpoint/2010/main" val="1473763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BB8FD3-E26D-4B39-A16E-4390E20622C8}" type="datetime1">
              <a:rPr lang="en-US" smtClean="0"/>
              <a:t>06-Jul-24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31222576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42570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54078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006643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0931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80150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2609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46684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91391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68EAA9-B692-4A42-B80F-092409207367}" type="datetime1">
              <a:rPr lang="en-US" smtClean="0"/>
              <a:t>06-Jul-24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6950047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72650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556F14-56F8-4C12-ADFC-7C5E7D8D169B}" type="datetime1">
              <a:rPr lang="en-US" smtClean="0"/>
              <a:t>06-Jul-24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3626673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91902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28324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610B2B-3CAC-4884-977E-3967AC769377}" type="datetime1">
              <a:rPr lang="en-US" smtClean="0"/>
              <a:t>06-Jul-24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16358738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0564C48-7CAD-4A3B-A436-775BE7138BDA}" type="datetime1">
              <a:rPr lang="en-US" smtClean="0"/>
              <a:t>06-Jul-24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33601645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06-Jul-24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37937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E90E7E-722A-4486-88C1-D314B1C9F6A9}" type="datetime1">
              <a:rPr lang="en-US" smtClean="0"/>
              <a:t>06-Jul-24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19469944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61BEF0D-F0BB-DE4B-95CE-6DB70DBA9567}" type="datetimeFigureOut">
              <a:rPr lang="en-US" smtClean="0"/>
              <a:pPr/>
              <a:t>06-Jul-24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798915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t="10493" b="10493"/>
          <a:stretch/>
        </p:blipFill>
        <p:spPr>
          <a:xfrm>
            <a:off x="1995" y="-19050"/>
            <a:ext cx="12192000" cy="6877050"/>
          </a:xfrm>
          <a:prstGeom prst="rect">
            <a:avLst/>
          </a:prstGeom>
        </p:spPr>
      </p:pic>
      <p:grpSp>
        <p:nvGrpSpPr>
          <p:cNvPr id="21" name="Group 20"/>
          <p:cNvGrpSpPr/>
          <p:nvPr/>
        </p:nvGrpSpPr>
        <p:grpSpPr>
          <a:xfrm>
            <a:off x="-124451" y="1135881"/>
            <a:ext cx="12326011" cy="4586238"/>
            <a:chOff x="-114892" y="1135881"/>
            <a:chExt cx="12326011" cy="4586238"/>
          </a:xfrm>
        </p:grpSpPr>
        <p:grpSp>
          <p:nvGrpSpPr>
            <p:cNvPr id="17" name="Group 16"/>
            <p:cNvGrpSpPr/>
            <p:nvPr/>
          </p:nvGrpSpPr>
          <p:grpSpPr>
            <a:xfrm>
              <a:off x="-1" y="4135764"/>
              <a:ext cx="8420612" cy="1586355"/>
              <a:chOff x="-1" y="4135764"/>
              <a:chExt cx="8420612" cy="1586355"/>
            </a:xfrm>
          </p:grpSpPr>
          <p:sp>
            <p:nvSpPr>
              <p:cNvPr id="24" name="Flowchart: Manual Input 42"/>
              <p:cNvSpPr/>
              <p:nvPr/>
            </p:nvSpPr>
            <p:spPr>
              <a:xfrm rot="16200000" flipV="1">
                <a:off x="3612691" y="914200"/>
                <a:ext cx="1586355" cy="80294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8 w 10000"/>
                  <a:gd name="connsiteY0" fmla="*/ 1516 h 10000"/>
                  <a:gd name="connsiteX1" fmla="*/ 10000 w 10000"/>
                  <a:gd name="connsiteY1" fmla="*/ 0 h 10000"/>
                  <a:gd name="connsiteX2" fmla="*/ 10000 w 10000"/>
                  <a:gd name="connsiteY2" fmla="*/ 10000 h 10000"/>
                  <a:gd name="connsiteX3" fmla="*/ 0 w 10000"/>
                  <a:gd name="connsiteY3" fmla="*/ 10000 h 10000"/>
                  <a:gd name="connsiteX4" fmla="*/ 48 w 10000"/>
                  <a:gd name="connsiteY4" fmla="*/ 15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8" y="1516"/>
                    </a:moveTo>
                    <a:lnTo>
                      <a:pt x="10000" y="0"/>
                    </a:lnTo>
                    <a:lnTo>
                      <a:pt x="10000" y="10000"/>
                    </a:lnTo>
                    <a:lnTo>
                      <a:pt x="0" y="10000"/>
                    </a:lnTo>
                    <a:lnTo>
                      <a:pt x="48" y="151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25" name="Flowchart: Manual Input 14"/>
              <p:cNvSpPr/>
              <p:nvPr/>
            </p:nvSpPr>
            <p:spPr>
              <a:xfrm rot="16200000" flipV="1">
                <a:off x="3211832" y="923931"/>
                <a:ext cx="1586355" cy="80100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96 w 10000"/>
                  <a:gd name="connsiteY0" fmla="*/ 1440 h 10000"/>
                  <a:gd name="connsiteX1" fmla="*/ 10000 w 10000"/>
                  <a:gd name="connsiteY1" fmla="*/ 0 h 10000"/>
                  <a:gd name="connsiteX2" fmla="*/ 10000 w 10000"/>
                  <a:gd name="connsiteY2" fmla="*/ 10000 h 10000"/>
                  <a:gd name="connsiteX3" fmla="*/ 0 w 10000"/>
                  <a:gd name="connsiteY3" fmla="*/ 10000 h 10000"/>
                  <a:gd name="connsiteX4" fmla="*/ 96 w 10000"/>
                  <a:gd name="connsiteY4" fmla="*/ 1440 h 10000"/>
                  <a:gd name="connsiteX0" fmla="*/ 36 w 10000"/>
                  <a:gd name="connsiteY0" fmla="*/ 1436 h 10000"/>
                  <a:gd name="connsiteX1" fmla="*/ 10000 w 10000"/>
                  <a:gd name="connsiteY1" fmla="*/ 0 h 10000"/>
                  <a:gd name="connsiteX2" fmla="*/ 10000 w 10000"/>
                  <a:gd name="connsiteY2" fmla="*/ 10000 h 10000"/>
                  <a:gd name="connsiteX3" fmla="*/ 0 w 10000"/>
                  <a:gd name="connsiteY3" fmla="*/ 10000 h 10000"/>
                  <a:gd name="connsiteX4" fmla="*/ 36 w 10000"/>
                  <a:gd name="connsiteY4" fmla="*/ 1436 h 10000"/>
                  <a:gd name="connsiteX0" fmla="*/ 66 w 10000"/>
                  <a:gd name="connsiteY0" fmla="*/ 1454 h 10000"/>
                  <a:gd name="connsiteX1" fmla="*/ 10000 w 10000"/>
                  <a:gd name="connsiteY1" fmla="*/ 0 h 10000"/>
                  <a:gd name="connsiteX2" fmla="*/ 10000 w 10000"/>
                  <a:gd name="connsiteY2" fmla="*/ 10000 h 10000"/>
                  <a:gd name="connsiteX3" fmla="*/ 0 w 10000"/>
                  <a:gd name="connsiteY3" fmla="*/ 10000 h 10000"/>
                  <a:gd name="connsiteX4" fmla="*/ 66 w 10000"/>
                  <a:gd name="connsiteY4" fmla="*/ 1454 h 10000"/>
                  <a:gd name="connsiteX0" fmla="*/ 66 w 10000"/>
                  <a:gd name="connsiteY0" fmla="*/ 1478 h 10024"/>
                  <a:gd name="connsiteX1" fmla="*/ 9970 w 10000"/>
                  <a:gd name="connsiteY1" fmla="*/ 0 h 10024"/>
                  <a:gd name="connsiteX2" fmla="*/ 10000 w 10000"/>
                  <a:gd name="connsiteY2" fmla="*/ 10024 h 10024"/>
                  <a:gd name="connsiteX3" fmla="*/ 0 w 10000"/>
                  <a:gd name="connsiteY3" fmla="*/ 10024 h 10024"/>
                  <a:gd name="connsiteX4" fmla="*/ 66 w 10000"/>
                  <a:gd name="connsiteY4" fmla="*/ 1478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24">
                    <a:moveTo>
                      <a:pt x="66" y="1478"/>
                    </a:moveTo>
                    <a:lnTo>
                      <a:pt x="9970" y="0"/>
                    </a:lnTo>
                    <a:cubicBezTo>
                      <a:pt x="9980" y="3341"/>
                      <a:pt x="9990" y="6683"/>
                      <a:pt x="10000" y="10024"/>
                    </a:cubicBezTo>
                    <a:lnTo>
                      <a:pt x="0" y="10024"/>
                    </a:lnTo>
                    <a:cubicBezTo>
                      <a:pt x="32" y="7171"/>
                      <a:pt x="34" y="4331"/>
                      <a:pt x="66" y="147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grpSp>
        <p:grpSp>
          <p:nvGrpSpPr>
            <p:cNvPr id="7" name="Group 6"/>
            <p:cNvGrpSpPr/>
            <p:nvPr/>
          </p:nvGrpSpPr>
          <p:grpSpPr>
            <a:xfrm>
              <a:off x="3751776" y="1135881"/>
              <a:ext cx="8459343" cy="1586355"/>
              <a:chOff x="9209243" y="4485712"/>
              <a:chExt cx="8459343" cy="1586355"/>
            </a:xfrm>
          </p:grpSpPr>
          <p:sp>
            <p:nvSpPr>
              <p:cNvPr id="43" name="Flowchart: Manual Input 42"/>
              <p:cNvSpPr/>
              <p:nvPr/>
            </p:nvSpPr>
            <p:spPr>
              <a:xfrm rot="16200000" flipH="1">
                <a:off x="12430807" y="1264148"/>
                <a:ext cx="1586355" cy="80294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8 w 10000"/>
                  <a:gd name="connsiteY0" fmla="*/ 1516 h 10000"/>
                  <a:gd name="connsiteX1" fmla="*/ 10000 w 10000"/>
                  <a:gd name="connsiteY1" fmla="*/ 0 h 10000"/>
                  <a:gd name="connsiteX2" fmla="*/ 10000 w 10000"/>
                  <a:gd name="connsiteY2" fmla="*/ 10000 h 10000"/>
                  <a:gd name="connsiteX3" fmla="*/ 0 w 10000"/>
                  <a:gd name="connsiteY3" fmla="*/ 10000 h 10000"/>
                  <a:gd name="connsiteX4" fmla="*/ 48 w 10000"/>
                  <a:gd name="connsiteY4" fmla="*/ 15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8" y="1516"/>
                    </a:moveTo>
                    <a:lnTo>
                      <a:pt x="10000" y="0"/>
                    </a:lnTo>
                    <a:lnTo>
                      <a:pt x="10000" y="10000"/>
                    </a:lnTo>
                    <a:lnTo>
                      <a:pt x="0" y="10000"/>
                    </a:lnTo>
                    <a:lnTo>
                      <a:pt x="48" y="151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15" name="Flowchart: Manual Input 14"/>
              <p:cNvSpPr/>
              <p:nvPr/>
            </p:nvSpPr>
            <p:spPr>
              <a:xfrm rot="16200000" flipH="1">
                <a:off x="12851031" y="1254512"/>
                <a:ext cx="1586355" cy="804875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96 w 10000"/>
                  <a:gd name="connsiteY0" fmla="*/ 1440 h 10000"/>
                  <a:gd name="connsiteX1" fmla="*/ 10000 w 10000"/>
                  <a:gd name="connsiteY1" fmla="*/ 0 h 10000"/>
                  <a:gd name="connsiteX2" fmla="*/ 10000 w 10000"/>
                  <a:gd name="connsiteY2" fmla="*/ 10000 h 10000"/>
                  <a:gd name="connsiteX3" fmla="*/ 0 w 10000"/>
                  <a:gd name="connsiteY3" fmla="*/ 10000 h 10000"/>
                  <a:gd name="connsiteX4" fmla="*/ 96 w 10000"/>
                  <a:gd name="connsiteY4" fmla="*/ 1440 h 10000"/>
                  <a:gd name="connsiteX0" fmla="*/ 36 w 10000"/>
                  <a:gd name="connsiteY0" fmla="*/ 1436 h 10000"/>
                  <a:gd name="connsiteX1" fmla="*/ 10000 w 10000"/>
                  <a:gd name="connsiteY1" fmla="*/ 0 h 10000"/>
                  <a:gd name="connsiteX2" fmla="*/ 10000 w 10000"/>
                  <a:gd name="connsiteY2" fmla="*/ 10000 h 10000"/>
                  <a:gd name="connsiteX3" fmla="*/ 0 w 10000"/>
                  <a:gd name="connsiteY3" fmla="*/ 10000 h 10000"/>
                  <a:gd name="connsiteX4" fmla="*/ 36 w 10000"/>
                  <a:gd name="connsiteY4" fmla="*/ 1436 h 10000"/>
                  <a:gd name="connsiteX0" fmla="*/ 66 w 10000"/>
                  <a:gd name="connsiteY0" fmla="*/ 1454 h 10000"/>
                  <a:gd name="connsiteX1" fmla="*/ 10000 w 10000"/>
                  <a:gd name="connsiteY1" fmla="*/ 0 h 10000"/>
                  <a:gd name="connsiteX2" fmla="*/ 10000 w 10000"/>
                  <a:gd name="connsiteY2" fmla="*/ 10000 h 10000"/>
                  <a:gd name="connsiteX3" fmla="*/ 0 w 10000"/>
                  <a:gd name="connsiteY3" fmla="*/ 10000 h 10000"/>
                  <a:gd name="connsiteX4" fmla="*/ 66 w 10000"/>
                  <a:gd name="connsiteY4" fmla="*/ 1454 h 10000"/>
                  <a:gd name="connsiteX0" fmla="*/ 66 w 10000"/>
                  <a:gd name="connsiteY0" fmla="*/ 1478 h 10024"/>
                  <a:gd name="connsiteX1" fmla="*/ 9970 w 10000"/>
                  <a:gd name="connsiteY1" fmla="*/ 0 h 10024"/>
                  <a:gd name="connsiteX2" fmla="*/ 10000 w 10000"/>
                  <a:gd name="connsiteY2" fmla="*/ 10024 h 10024"/>
                  <a:gd name="connsiteX3" fmla="*/ 0 w 10000"/>
                  <a:gd name="connsiteY3" fmla="*/ 10024 h 10024"/>
                  <a:gd name="connsiteX4" fmla="*/ 66 w 10000"/>
                  <a:gd name="connsiteY4" fmla="*/ 1478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24">
                    <a:moveTo>
                      <a:pt x="66" y="1478"/>
                    </a:moveTo>
                    <a:lnTo>
                      <a:pt x="9970" y="0"/>
                    </a:lnTo>
                    <a:cubicBezTo>
                      <a:pt x="9980" y="3341"/>
                      <a:pt x="9990" y="6683"/>
                      <a:pt x="10000" y="10024"/>
                    </a:cubicBezTo>
                    <a:lnTo>
                      <a:pt x="0" y="10024"/>
                    </a:lnTo>
                    <a:cubicBezTo>
                      <a:pt x="32" y="7171"/>
                      <a:pt x="34" y="4331"/>
                      <a:pt x="66" y="147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grpSp>
        <p:grpSp>
          <p:nvGrpSpPr>
            <p:cNvPr id="13" name="Group 12"/>
            <p:cNvGrpSpPr/>
            <p:nvPr/>
          </p:nvGrpSpPr>
          <p:grpSpPr>
            <a:xfrm>
              <a:off x="-114892" y="1909371"/>
              <a:ext cx="12013245" cy="3030537"/>
              <a:chOff x="-174618" y="1979611"/>
              <a:chExt cx="12072971" cy="3030537"/>
            </a:xfrm>
          </p:grpSpPr>
          <p:sp>
            <p:nvSpPr>
              <p:cNvPr id="41" name="Flowchart: Manual Input 40"/>
              <p:cNvSpPr/>
              <p:nvPr/>
            </p:nvSpPr>
            <p:spPr>
              <a:xfrm rot="16200000" flipV="1">
                <a:off x="4600123" y="-2295037"/>
                <a:ext cx="3023581" cy="11572878"/>
              </a:xfrm>
              <a:prstGeom prst="flowChartManualIn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Manual Input 10"/>
              <p:cNvSpPr/>
              <p:nvPr/>
            </p:nvSpPr>
            <p:spPr>
              <a:xfrm rot="16200000" flipV="1">
                <a:off x="4096552" y="-2291559"/>
                <a:ext cx="3030537" cy="11572878"/>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411841" y="2092879"/>
              <a:ext cx="7736926" cy="2788427"/>
              <a:chOff x="411841" y="1978120"/>
              <a:chExt cx="7736926" cy="2788427"/>
            </a:xfrm>
          </p:grpSpPr>
          <p:sp>
            <p:nvSpPr>
              <p:cNvPr id="32" name="TextBox 31"/>
              <p:cNvSpPr txBox="1"/>
              <p:nvPr/>
            </p:nvSpPr>
            <p:spPr>
              <a:xfrm>
                <a:off x="1507883" y="3957864"/>
                <a:ext cx="6115391" cy="808683"/>
              </a:xfrm>
              <a:prstGeom prst="rect">
                <a:avLst/>
              </a:prstGeom>
              <a:noFill/>
            </p:spPr>
            <p:txBody>
              <a:bodyPr wrap="square" lIns="0" rtlCol="0">
                <a:spAutoFit/>
              </a:bodyPr>
              <a:lstStyle/>
              <a:p>
                <a:pPr algn="ctr">
                  <a:lnSpc>
                    <a:spcPct val="130000"/>
                  </a:lnSpc>
                </a:pPr>
                <a:r>
                  <a:rPr lang="en-US" sz="4000" b="1" dirty="0">
                    <a:solidFill>
                      <a:schemeClr val="bg1"/>
                    </a:solidFill>
                    <a:latin typeface="Segoe UI" panose="020B0502040204020203" pitchFamily="34" charset="0"/>
                    <a:cs typeface="Segoe UI" panose="020B0502040204020203" pitchFamily="34" charset="0"/>
                  </a:rPr>
                  <a:t>Ikrama Dayyabu Hayatu</a:t>
                </a:r>
              </a:p>
            </p:txBody>
          </p:sp>
          <p:sp>
            <p:nvSpPr>
              <p:cNvPr id="33" name="Rectangle 32"/>
              <p:cNvSpPr/>
              <p:nvPr/>
            </p:nvSpPr>
            <p:spPr>
              <a:xfrm>
                <a:off x="411841" y="1978120"/>
                <a:ext cx="7736926" cy="692497"/>
              </a:xfrm>
              <a:prstGeom prst="rect">
                <a:avLst/>
              </a:prstGeom>
            </p:spPr>
            <p:txBody>
              <a:bodyPr wrap="none" lIns="0" tIns="0" rIns="0" bIns="0">
                <a:spAutoFit/>
              </a:bodyPr>
              <a:lstStyle/>
              <a:p>
                <a:r>
                  <a:rPr lang="en-US" sz="4500" b="1" spc="150" dirty="0">
                    <a:solidFill>
                      <a:schemeClr val="bg1"/>
                    </a:solidFill>
                    <a:latin typeface="Segoe UI" panose="020B0502040204020203" pitchFamily="34" charset="0"/>
                    <a:cs typeface="Segoe UI" panose="020B0502040204020203" pitchFamily="34" charset="0"/>
                  </a:rPr>
                  <a:t>Songs Analysis in Power BI</a:t>
                </a:r>
              </a:p>
            </p:txBody>
          </p:sp>
        </p:grpSp>
      </p:grpSp>
      <p:sp>
        <p:nvSpPr>
          <p:cNvPr id="2" name="TextBox 1">
            <a:extLst>
              <a:ext uri="{FF2B5EF4-FFF2-40B4-BE49-F238E27FC236}">
                <a16:creationId xmlns:a16="http://schemas.microsoft.com/office/drawing/2014/main" id="{3F00ACAF-6A15-F1D8-58E4-B53172721840}"/>
              </a:ext>
            </a:extLst>
          </p:cNvPr>
          <p:cNvSpPr txBox="1"/>
          <p:nvPr/>
        </p:nvSpPr>
        <p:spPr>
          <a:xfrm>
            <a:off x="1498324" y="3096312"/>
            <a:ext cx="5795970" cy="665375"/>
          </a:xfrm>
          <a:prstGeom prst="rect">
            <a:avLst/>
          </a:prstGeom>
          <a:noFill/>
        </p:spPr>
        <p:txBody>
          <a:bodyPr wrap="square" lIns="0" rtlCol="0">
            <a:spAutoFit/>
          </a:bodyPr>
          <a:lstStyle/>
          <a:p>
            <a:pPr algn="ctr">
              <a:lnSpc>
                <a:spcPct val="130000"/>
              </a:lnSpc>
            </a:pPr>
            <a:r>
              <a:rPr lang="en-US" sz="3200" b="1" dirty="0">
                <a:solidFill>
                  <a:schemeClr val="bg1"/>
                </a:solidFill>
                <a:latin typeface="Segoe UI" panose="020B0502040204020203" pitchFamily="34" charset="0"/>
                <a:cs typeface="Segoe UI" panose="020B0502040204020203" pitchFamily="34" charset="0"/>
              </a:rPr>
              <a:t>Presented by:</a:t>
            </a:r>
          </a:p>
        </p:txBody>
      </p:sp>
    </p:spTree>
    <p:extLst>
      <p:ext uri="{BB962C8B-B14F-4D97-AF65-F5344CB8AC3E}">
        <p14:creationId xmlns:p14="http://schemas.microsoft.com/office/powerpoint/2010/main" val="3099270880"/>
      </p:ext>
    </p:extLst>
  </p:cSld>
  <p:clrMapOvr>
    <a:masterClrMapping/>
  </p:clrMapOvr>
  <mc:AlternateContent xmlns:mc="http://schemas.openxmlformats.org/markup-compatibility/2006" xmlns:p14="http://schemas.microsoft.com/office/powerpoint/2010/main">
    <mc:Choice Requires="p14">
      <p:transition spd="slow" p14:dur="1500" advTm="620589">
        <p:random/>
      </p:transition>
    </mc:Choice>
    <mc:Fallback xmlns="">
      <p:transition spd="slow" advTm="620589">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grpSp>
        <p:nvGrpSpPr>
          <p:cNvPr id="69" name="Group 68"/>
          <p:cNvGrpSpPr/>
          <p:nvPr/>
        </p:nvGrpSpPr>
        <p:grpSpPr>
          <a:xfrm rot="10800000">
            <a:off x="-25628" y="6738766"/>
            <a:ext cx="12217628" cy="403410"/>
            <a:chOff x="1" y="-19052"/>
            <a:chExt cx="12191998" cy="360365"/>
          </a:xfrm>
        </p:grpSpPr>
        <p:sp>
          <p:nvSpPr>
            <p:cNvPr id="70" name="Freeform 69"/>
            <p:cNvSpPr/>
            <p:nvPr/>
          </p:nvSpPr>
          <p:spPr>
            <a:xfrm rot="5400000">
              <a:off x="3712948" y="-3731998"/>
              <a:ext cx="360363" cy="7786258"/>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71" name="Freeform 70"/>
            <p:cNvSpPr/>
            <p:nvPr/>
          </p:nvSpPr>
          <p:spPr>
            <a:xfrm>
              <a:off x="7397557" y="-19052"/>
              <a:ext cx="4794442" cy="360365"/>
            </a:xfrm>
            <a:custGeom>
              <a:avLst/>
              <a:gdLst>
                <a:gd name="connsiteX0" fmla="*/ 1728379 w 4794442"/>
                <a:gd name="connsiteY0" fmla="*/ 0 h 360365"/>
                <a:gd name="connsiteX1" fmla="*/ 4794442 w 4794442"/>
                <a:gd name="connsiteY1" fmla="*/ 0 h 360365"/>
                <a:gd name="connsiteX2" fmla="*/ 4794442 w 4794442"/>
                <a:gd name="connsiteY2" fmla="*/ 360365 h 360365"/>
                <a:gd name="connsiteX3" fmla="*/ 1728379 w 4794442"/>
                <a:gd name="connsiteY3" fmla="*/ 360365 h 360365"/>
                <a:gd name="connsiteX4" fmla="*/ 345676 w 4794442"/>
                <a:gd name="connsiteY4" fmla="*/ 360365 h 360365"/>
                <a:gd name="connsiteX5" fmla="*/ 0 w 4794442"/>
                <a:gd name="connsiteY5" fmla="*/ 2 h 360365"/>
                <a:gd name="connsiteX6" fmla="*/ 1728379 w 4794442"/>
                <a:gd name="connsiteY6" fmla="*/ 2 h 36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442" h="360365">
                  <a:moveTo>
                    <a:pt x="1728379" y="0"/>
                  </a:moveTo>
                  <a:lnTo>
                    <a:pt x="4794442" y="0"/>
                  </a:lnTo>
                  <a:lnTo>
                    <a:pt x="4794442" y="360365"/>
                  </a:lnTo>
                  <a:lnTo>
                    <a:pt x="1728379" y="360365"/>
                  </a:lnTo>
                  <a:lnTo>
                    <a:pt x="345676" y="360365"/>
                  </a:lnTo>
                  <a:lnTo>
                    <a:pt x="0" y="2"/>
                  </a:lnTo>
                  <a:lnTo>
                    <a:pt x="1728379" y="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p:cNvSpPr>
            <a:spLocks noGrp="1"/>
          </p:cNvSpPr>
          <p:nvPr>
            <p:ph type="dt" sz="half" idx="10"/>
          </p:nvPr>
        </p:nvSpPr>
        <p:spPr/>
        <p:txBody>
          <a:bodyPr/>
          <a:lstStyle/>
          <a:p>
            <a:fld id="{41092BC3-3995-470A-80A9-786F9B80074D}" type="datetime1">
              <a:rPr lang="en-US" sz="1000" smtClean="0"/>
              <a:t>06-Jul-24</a:t>
            </a:fld>
            <a:endParaRPr lang="en-US" sz="1000" dirty="0"/>
          </a:p>
        </p:txBody>
      </p:sp>
      <p:sp>
        <p:nvSpPr>
          <p:cNvPr id="3" name="Slide Number Placeholder 2"/>
          <p:cNvSpPr>
            <a:spLocks noGrp="1"/>
          </p:cNvSpPr>
          <p:nvPr>
            <p:ph type="sldNum" sz="quarter" idx="12"/>
          </p:nvPr>
        </p:nvSpPr>
        <p:spPr/>
        <p:txBody>
          <a:bodyPr/>
          <a:lstStyle/>
          <a:p>
            <a:pPr algn="r"/>
            <a:fld id="{1D48F253-F5B0-4468-8B1A-270C3C95458C}" type="slidenum">
              <a:rPr lang="en-US" sz="1000" smtClean="0"/>
              <a:pPr algn="r"/>
              <a:t>10</a:t>
            </a:fld>
            <a:endParaRPr lang="en-US" sz="1000" dirty="0"/>
          </a:p>
        </p:txBody>
      </p:sp>
      <p:grpSp>
        <p:nvGrpSpPr>
          <p:cNvPr id="103" name="Group 102"/>
          <p:cNvGrpSpPr/>
          <p:nvPr/>
        </p:nvGrpSpPr>
        <p:grpSpPr>
          <a:xfrm>
            <a:off x="0" y="368412"/>
            <a:ext cx="6424216" cy="838088"/>
            <a:chOff x="0" y="368412"/>
            <a:chExt cx="6424216" cy="838088"/>
          </a:xfrm>
        </p:grpSpPr>
        <p:sp>
          <p:nvSpPr>
            <p:cNvPr id="104" name="Rectangle 103"/>
            <p:cNvSpPr/>
            <p:nvPr/>
          </p:nvSpPr>
          <p:spPr>
            <a:xfrm>
              <a:off x="1260623" y="464291"/>
              <a:ext cx="5163593" cy="646331"/>
            </a:xfrm>
            <a:prstGeom prst="rect">
              <a:avLst/>
            </a:prstGeom>
          </p:spPr>
          <p:txBody>
            <a:bodyPr wrap="none">
              <a:spAutoFit/>
            </a:bodyPr>
            <a:lstStyle/>
            <a:p>
              <a:r>
                <a:rPr lang="en-ID" sz="3600" b="1" spc="150" dirty="0">
                  <a:solidFill>
                    <a:schemeClr val="tx1">
                      <a:lumMod val="75000"/>
                      <a:lumOff val="25000"/>
                    </a:schemeClr>
                  </a:solidFill>
                  <a:latin typeface="Segoe UI" panose="020B0502040204020203" pitchFamily="34" charset="0"/>
                  <a:cs typeface="Segoe UI" panose="020B0502040204020203" pitchFamily="34" charset="0"/>
                </a:rPr>
                <a:t>RECOMMENDATIONS</a:t>
              </a:r>
              <a:endParaRPr lang="en-US" sz="3600" b="1" spc="15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05" name="Group 104"/>
            <p:cNvGrpSpPr/>
            <p:nvPr/>
          </p:nvGrpSpPr>
          <p:grpSpPr>
            <a:xfrm>
              <a:off x="0" y="368412"/>
              <a:ext cx="1400175" cy="838088"/>
              <a:chOff x="1873513" y="1341071"/>
              <a:chExt cx="1322421" cy="791548"/>
            </a:xfrm>
          </p:grpSpPr>
          <p:sp>
            <p:nvSpPr>
              <p:cNvPr id="106" name="Freeform 105"/>
              <p:cNvSpPr/>
              <p:nvPr/>
            </p:nvSpPr>
            <p:spPr>
              <a:xfrm>
                <a:off x="1873513" y="1341071"/>
                <a:ext cx="921553" cy="789447"/>
              </a:xfrm>
              <a:custGeom>
                <a:avLst/>
                <a:gdLst>
                  <a:gd name="connsiteX0" fmla="*/ 0 w 952509"/>
                  <a:gd name="connsiteY0" fmla="*/ 0 h 828675"/>
                  <a:gd name="connsiteX1" fmla="*/ 952509 w 952509"/>
                  <a:gd name="connsiteY1" fmla="*/ 0 h 828675"/>
                  <a:gd name="connsiteX2" fmla="*/ 304807 w 952509"/>
                  <a:gd name="connsiteY2" fmla="*/ 828675 h 828675"/>
                  <a:gd name="connsiteX3" fmla="*/ 0 w 952509"/>
                  <a:gd name="connsiteY3" fmla="*/ 828675 h 828675"/>
                  <a:gd name="connsiteX0" fmla="*/ 0 w 921553"/>
                  <a:gd name="connsiteY0" fmla="*/ 2507 h 831182"/>
                  <a:gd name="connsiteX1" fmla="*/ 921553 w 921553"/>
                  <a:gd name="connsiteY1" fmla="*/ 0 h 831182"/>
                  <a:gd name="connsiteX2" fmla="*/ 304807 w 921553"/>
                  <a:gd name="connsiteY2" fmla="*/ 831182 h 831182"/>
                  <a:gd name="connsiteX3" fmla="*/ 0 w 921553"/>
                  <a:gd name="connsiteY3" fmla="*/ 831182 h 831182"/>
                  <a:gd name="connsiteX4" fmla="*/ 0 w 921553"/>
                  <a:gd name="connsiteY4" fmla="*/ 2507 h 83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553" h="831182">
                    <a:moveTo>
                      <a:pt x="0" y="2507"/>
                    </a:moveTo>
                    <a:lnTo>
                      <a:pt x="921553" y="0"/>
                    </a:lnTo>
                    <a:lnTo>
                      <a:pt x="304807" y="831182"/>
                    </a:lnTo>
                    <a:lnTo>
                      <a:pt x="0" y="831182"/>
                    </a:lnTo>
                    <a:lnTo>
                      <a:pt x="0" y="25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a:off x="2248197" y="1343453"/>
                <a:ext cx="947737" cy="789166"/>
              </a:xfrm>
              <a:prstGeom prst="parallelogram">
                <a:avLst>
                  <a:gd name="adj" fmla="val 775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TextBox 3">
            <a:extLst>
              <a:ext uri="{FF2B5EF4-FFF2-40B4-BE49-F238E27FC236}">
                <a16:creationId xmlns:a16="http://schemas.microsoft.com/office/drawing/2014/main" id="{8346B9CB-E0EC-6E91-1F3F-897A6B759326}"/>
              </a:ext>
            </a:extLst>
          </p:cNvPr>
          <p:cNvSpPr txBox="1"/>
          <p:nvPr/>
        </p:nvSpPr>
        <p:spPr>
          <a:xfrm>
            <a:off x="1198968" y="1299857"/>
            <a:ext cx="9910310" cy="4878195"/>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200" b="1" dirty="0">
                <a:latin typeface="Georgia" panose="02040502050405020303" pitchFamily="18" charset="0"/>
              </a:rPr>
              <a:t>Content Optimization:</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Optimize titles, descriptions, and tags for SEO.</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Regularly review YouTube Analytics to adjust strategy.</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Conduct A/B testing for titles, thumbnails, and tags.</a:t>
            </a:r>
          </a:p>
          <a:p>
            <a:pPr marL="342900" indent="-342900" algn="just">
              <a:lnSpc>
                <a:spcPct val="150000"/>
              </a:lnSpc>
              <a:buFont typeface="Wingdings" panose="05000000000000000000" pitchFamily="2" charset="2"/>
              <a:buChar char="q"/>
            </a:pPr>
            <a:endParaRPr lang="en-US" sz="1000" b="1" dirty="0">
              <a:latin typeface="Georgia" panose="02040502050405020303" pitchFamily="18" charset="0"/>
            </a:endParaRPr>
          </a:p>
          <a:p>
            <a:pPr marL="342900" indent="-342900" algn="just">
              <a:lnSpc>
                <a:spcPct val="150000"/>
              </a:lnSpc>
              <a:buFont typeface="Wingdings" panose="05000000000000000000" pitchFamily="2" charset="2"/>
              <a:buChar char="q"/>
            </a:pPr>
            <a:r>
              <a:rPr lang="en-US" sz="2200" b="1" dirty="0">
                <a:latin typeface="Georgia" panose="02040502050405020303" pitchFamily="18" charset="0"/>
              </a:rPr>
              <a:t>Engagement Strategy:</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Include clear calls to action (like, comment, share, subscribe).</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Use interactive elements (YouTube cards, end screens, live chats).</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Respond promptly to comments and pin interesting ones.</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Organize videos into engaging playlists with auto-play enabled.</a:t>
            </a:r>
          </a:p>
        </p:txBody>
      </p:sp>
    </p:spTree>
    <p:extLst>
      <p:ext uri="{BB962C8B-B14F-4D97-AF65-F5344CB8AC3E}">
        <p14:creationId xmlns:p14="http://schemas.microsoft.com/office/powerpoint/2010/main" val="101058178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l="321" r="321"/>
          <a:stretch/>
        </p:blipFill>
        <p:spPr>
          <a:xfrm>
            <a:off x="1995" y="-47186"/>
            <a:ext cx="12192000" cy="6877050"/>
          </a:xfrm>
          <a:prstGeom prst="rect">
            <a:avLst/>
          </a:prstGeom>
        </p:spPr>
      </p:pic>
      <p:grpSp>
        <p:nvGrpSpPr>
          <p:cNvPr id="17" name="Group 16"/>
          <p:cNvGrpSpPr/>
          <p:nvPr/>
        </p:nvGrpSpPr>
        <p:grpSpPr>
          <a:xfrm>
            <a:off x="-9561" y="4135764"/>
            <a:ext cx="8420612" cy="1586355"/>
            <a:chOff x="-1" y="4135764"/>
            <a:chExt cx="8420612" cy="1586355"/>
          </a:xfrm>
        </p:grpSpPr>
        <p:sp>
          <p:nvSpPr>
            <p:cNvPr id="24" name="Flowchart: Manual Input 42"/>
            <p:cNvSpPr/>
            <p:nvPr/>
          </p:nvSpPr>
          <p:spPr>
            <a:xfrm rot="16200000" flipV="1">
              <a:off x="3612691" y="914200"/>
              <a:ext cx="1586355" cy="802948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8 w 10000"/>
                <a:gd name="connsiteY0" fmla="*/ 1516 h 10000"/>
                <a:gd name="connsiteX1" fmla="*/ 10000 w 10000"/>
                <a:gd name="connsiteY1" fmla="*/ 0 h 10000"/>
                <a:gd name="connsiteX2" fmla="*/ 10000 w 10000"/>
                <a:gd name="connsiteY2" fmla="*/ 10000 h 10000"/>
                <a:gd name="connsiteX3" fmla="*/ 0 w 10000"/>
                <a:gd name="connsiteY3" fmla="*/ 10000 h 10000"/>
                <a:gd name="connsiteX4" fmla="*/ 48 w 10000"/>
                <a:gd name="connsiteY4" fmla="*/ 151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8" y="1516"/>
                  </a:moveTo>
                  <a:lnTo>
                    <a:pt x="10000" y="0"/>
                  </a:lnTo>
                  <a:lnTo>
                    <a:pt x="10000" y="10000"/>
                  </a:lnTo>
                  <a:lnTo>
                    <a:pt x="0" y="10000"/>
                  </a:lnTo>
                  <a:lnTo>
                    <a:pt x="48" y="1516"/>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25" name="Flowchart: Manual Input 14"/>
            <p:cNvSpPr/>
            <p:nvPr/>
          </p:nvSpPr>
          <p:spPr>
            <a:xfrm rot="16200000" flipV="1">
              <a:off x="3211832" y="923931"/>
              <a:ext cx="1586355" cy="801002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96 w 10000"/>
                <a:gd name="connsiteY0" fmla="*/ 1440 h 10000"/>
                <a:gd name="connsiteX1" fmla="*/ 10000 w 10000"/>
                <a:gd name="connsiteY1" fmla="*/ 0 h 10000"/>
                <a:gd name="connsiteX2" fmla="*/ 10000 w 10000"/>
                <a:gd name="connsiteY2" fmla="*/ 10000 h 10000"/>
                <a:gd name="connsiteX3" fmla="*/ 0 w 10000"/>
                <a:gd name="connsiteY3" fmla="*/ 10000 h 10000"/>
                <a:gd name="connsiteX4" fmla="*/ 96 w 10000"/>
                <a:gd name="connsiteY4" fmla="*/ 1440 h 10000"/>
                <a:gd name="connsiteX0" fmla="*/ 36 w 10000"/>
                <a:gd name="connsiteY0" fmla="*/ 1436 h 10000"/>
                <a:gd name="connsiteX1" fmla="*/ 10000 w 10000"/>
                <a:gd name="connsiteY1" fmla="*/ 0 h 10000"/>
                <a:gd name="connsiteX2" fmla="*/ 10000 w 10000"/>
                <a:gd name="connsiteY2" fmla="*/ 10000 h 10000"/>
                <a:gd name="connsiteX3" fmla="*/ 0 w 10000"/>
                <a:gd name="connsiteY3" fmla="*/ 10000 h 10000"/>
                <a:gd name="connsiteX4" fmla="*/ 36 w 10000"/>
                <a:gd name="connsiteY4" fmla="*/ 1436 h 10000"/>
                <a:gd name="connsiteX0" fmla="*/ 66 w 10000"/>
                <a:gd name="connsiteY0" fmla="*/ 1454 h 10000"/>
                <a:gd name="connsiteX1" fmla="*/ 10000 w 10000"/>
                <a:gd name="connsiteY1" fmla="*/ 0 h 10000"/>
                <a:gd name="connsiteX2" fmla="*/ 10000 w 10000"/>
                <a:gd name="connsiteY2" fmla="*/ 10000 h 10000"/>
                <a:gd name="connsiteX3" fmla="*/ 0 w 10000"/>
                <a:gd name="connsiteY3" fmla="*/ 10000 h 10000"/>
                <a:gd name="connsiteX4" fmla="*/ 66 w 10000"/>
                <a:gd name="connsiteY4" fmla="*/ 1454 h 10000"/>
                <a:gd name="connsiteX0" fmla="*/ 66 w 10000"/>
                <a:gd name="connsiteY0" fmla="*/ 1478 h 10024"/>
                <a:gd name="connsiteX1" fmla="*/ 9970 w 10000"/>
                <a:gd name="connsiteY1" fmla="*/ 0 h 10024"/>
                <a:gd name="connsiteX2" fmla="*/ 10000 w 10000"/>
                <a:gd name="connsiteY2" fmla="*/ 10024 h 10024"/>
                <a:gd name="connsiteX3" fmla="*/ 0 w 10000"/>
                <a:gd name="connsiteY3" fmla="*/ 10024 h 10024"/>
                <a:gd name="connsiteX4" fmla="*/ 66 w 10000"/>
                <a:gd name="connsiteY4" fmla="*/ 1478 h 1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24">
                  <a:moveTo>
                    <a:pt x="66" y="1478"/>
                  </a:moveTo>
                  <a:lnTo>
                    <a:pt x="9970" y="0"/>
                  </a:lnTo>
                  <a:cubicBezTo>
                    <a:pt x="9980" y="3341"/>
                    <a:pt x="9990" y="6683"/>
                    <a:pt x="10000" y="10024"/>
                  </a:cubicBezTo>
                  <a:lnTo>
                    <a:pt x="0" y="10024"/>
                  </a:lnTo>
                  <a:cubicBezTo>
                    <a:pt x="32" y="7171"/>
                    <a:pt x="34" y="4331"/>
                    <a:pt x="66" y="147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grpSp>
      <p:sp>
        <p:nvSpPr>
          <p:cNvPr id="19" name="Freeform 18"/>
          <p:cNvSpPr/>
          <p:nvPr/>
        </p:nvSpPr>
        <p:spPr>
          <a:xfrm rot="16200000" flipV="1">
            <a:off x="4580731" y="-2704375"/>
            <a:ext cx="3030539" cy="12266750"/>
          </a:xfrm>
          <a:custGeom>
            <a:avLst/>
            <a:gdLst>
              <a:gd name="connsiteX0" fmla="*/ 3030539 w 3030539"/>
              <a:gd name="connsiteY0" fmla="*/ 11868523 h 12251146"/>
              <a:gd name="connsiteX1" fmla="*/ 3030539 w 3030539"/>
              <a:gd name="connsiteY1" fmla="*/ 0 h 12251146"/>
              <a:gd name="connsiteX2" fmla="*/ 0 w 3030539"/>
              <a:gd name="connsiteY2" fmla="*/ 0 h 12251146"/>
              <a:gd name="connsiteX3" fmla="*/ 0 w 3030539"/>
              <a:gd name="connsiteY3" fmla="*/ 12251146 h 12251146"/>
              <a:gd name="connsiteX4" fmla="*/ 3030538 w 3030539"/>
              <a:gd name="connsiteY4" fmla="*/ 12251146 h 12251146"/>
              <a:gd name="connsiteX5" fmla="*/ 3030538 w 3030539"/>
              <a:gd name="connsiteY5" fmla="*/ 11868523 h 1225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539" h="12251146">
                <a:moveTo>
                  <a:pt x="3030539" y="11868523"/>
                </a:moveTo>
                <a:lnTo>
                  <a:pt x="3030539" y="0"/>
                </a:lnTo>
                <a:lnTo>
                  <a:pt x="0" y="0"/>
                </a:lnTo>
                <a:lnTo>
                  <a:pt x="0" y="12251146"/>
                </a:lnTo>
                <a:lnTo>
                  <a:pt x="3030538" y="12251146"/>
                </a:lnTo>
                <a:lnTo>
                  <a:pt x="3030538" y="118685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995449" y="3013501"/>
            <a:ext cx="4211474" cy="830997"/>
          </a:xfrm>
          <a:prstGeom prst="rect">
            <a:avLst/>
          </a:prstGeom>
        </p:spPr>
        <p:txBody>
          <a:bodyPr wrap="none" lIns="0" tIns="0" rIns="0" bIns="0">
            <a:spAutoFit/>
          </a:bodyPr>
          <a:lstStyle/>
          <a:p>
            <a:r>
              <a:rPr lang="en-ID" sz="5400" b="1" spc="150" dirty="0">
                <a:solidFill>
                  <a:schemeClr val="bg1"/>
                </a:solidFill>
                <a:latin typeface="Segoe UI" panose="020B0502040204020203" pitchFamily="34" charset="0"/>
                <a:cs typeface="Segoe UI" panose="020B0502040204020203" pitchFamily="34" charset="0"/>
              </a:rPr>
              <a:t>THANK YOU</a:t>
            </a:r>
            <a:endParaRPr lang="en-US" sz="5400" b="1" spc="15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07586943"/>
      </p:ext>
    </p:extLst>
  </p:cSld>
  <p:clrMapOvr>
    <a:masterClrMapping/>
  </p:clrMapOvr>
  <mc:AlternateContent xmlns:mc="http://schemas.openxmlformats.org/markup-compatibility/2006" xmlns:p14="http://schemas.microsoft.com/office/powerpoint/2010/main">
    <mc:Choice Requires="p14">
      <p:transition spd="slow" p14:dur="1500" advTm="705181">
        <p:random/>
      </p:transition>
    </mc:Choice>
    <mc:Fallback xmlns="">
      <p:transition spd="slow" advTm="705181">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80">
                                          <p:stCondLst>
                                            <p:cond delay="0"/>
                                          </p:stCondLst>
                                        </p:cTn>
                                        <p:tgtEl>
                                          <p:spTgt spid="23"/>
                                        </p:tgtEl>
                                      </p:cBhvr>
                                    </p:animEffect>
                                    <p:anim calcmode="lin" valueType="num">
                                      <p:cBhvr>
                                        <p:cTn id="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3" dur="26">
                                          <p:stCondLst>
                                            <p:cond delay="650"/>
                                          </p:stCondLst>
                                        </p:cTn>
                                        <p:tgtEl>
                                          <p:spTgt spid="23"/>
                                        </p:tgtEl>
                                      </p:cBhvr>
                                      <p:to x="100000" y="60000"/>
                                    </p:animScale>
                                    <p:animScale>
                                      <p:cBhvr>
                                        <p:cTn id="14" dur="166" decel="50000">
                                          <p:stCondLst>
                                            <p:cond delay="676"/>
                                          </p:stCondLst>
                                        </p:cTn>
                                        <p:tgtEl>
                                          <p:spTgt spid="23"/>
                                        </p:tgtEl>
                                      </p:cBhvr>
                                      <p:to x="100000" y="100000"/>
                                    </p:animScale>
                                    <p:animScale>
                                      <p:cBhvr>
                                        <p:cTn id="15" dur="26">
                                          <p:stCondLst>
                                            <p:cond delay="1312"/>
                                          </p:stCondLst>
                                        </p:cTn>
                                        <p:tgtEl>
                                          <p:spTgt spid="23"/>
                                        </p:tgtEl>
                                      </p:cBhvr>
                                      <p:to x="100000" y="80000"/>
                                    </p:animScale>
                                    <p:animScale>
                                      <p:cBhvr>
                                        <p:cTn id="16" dur="166" decel="50000">
                                          <p:stCondLst>
                                            <p:cond delay="1338"/>
                                          </p:stCondLst>
                                        </p:cTn>
                                        <p:tgtEl>
                                          <p:spTgt spid="23"/>
                                        </p:tgtEl>
                                      </p:cBhvr>
                                      <p:to x="100000" y="100000"/>
                                    </p:animScale>
                                    <p:animScale>
                                      <p:cBhvr>
                                        <p:cTn id="17" dur="26">
                                          <p:stCondLst>
                                            <p:cond delay="1642"/>
                                          </p:stCondLst>
                                        </p:cTn>
                                        <p:tgtEl>
                                          <p:spTgt spid="23"/>
                                        </p:tgtEl>
                                      </p:cBhvr>
                                      <p:to x="100000" y="90000"/>
                                    </p:animScale>
                                    <p:animScale>
                                      <p:cBhvr>
                                        <p:cTn id="18" dur="166" decel="50000">
                                          <p:stCondLst>
                                            <p:cond delay="1668"/>
                                          </p:stCondLst>
                                        </p:cTn>
                                        <p:tgtEl>
                                          <p:spTgt spid="23"/>
                                        </p:tgtEl>
                                      </p:cBhvr>
                                      <p:to x="100000" y="100000"/>
                                    </p:animScale>
                                    <p:animScale>
                                      <p:cBhvr>
                                        <p:cTn id="19" dur="26">
                                          <p:stCondLst>
                                            <p:cond delay="1808"/>
                                          </p:stCondLst>
                                        </p:cTn>
                                        <p:tgtEl>
                                          <p:spTgt spid="23"/>
                                        </p:tgtEl>
                                      </p:cBhvr>
                                      <p:to x="100000" y="95000"/>
                                    </p:animScale>
                                    <p:animScale>
                                      <p:cBhvr>
                                        <p:cTn id="20"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grpSp>
        <p:nvGrpSpPr>
          <p:cNvPr id="69" name="Group 68"/>
          <p:cNvGrpSpPr/>
          <p:nvPr/>
        </p:nvGrpSpPr>
        <p:grpSpPr>
          <a:xfrm rot="10800000">
            <a:off x="-25628" y="6738766"/>
            <a:ext cx="12217628" cy="403410"/>
            <a:chOff x="1" y="-19052"/>
            <a:chExt cx="12191998" cy="360365"/>
          </a:xfrm>
        </p:grpSpPr>
        <p:sp>
          <p:nvSpPr>
            <p:cNvPr id="70" name="Freeform 69"/>
            <p:cNvSpPr/>
            <p:nvPr/>
          </p:nvSpPr>
          <p:spPr>
            <a:xfrm rot="5400000">
              <a:off x="3712948" y="-3731998"/>
              <a:ext cx="360363" cy="7786258"/>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71" name="Freeform 70"/>
            <p:cNvSpPr/>
            <p:nvPr/>
          </p:nvSpPr>
          <p:spPr>
            <a:xfrm>
              <a:off x="7397557" y="-19052"/>
              <a:ext cx="4794442" cy="360365"/>
            </a:xfrm>
            <a:custGeom>
              <a:avLst/>
              <a:gdLst>
                <a:gd name="connsiteX0" fmla="*/ 1728379 w 4794442"/>
                <a:gd name="connsiteY0" fmla="*/ 0 h 360365"/>
                <a:gd name="connsiteX1" fmla="*/ 4794442 w 4794442"/>
                <a:gd name="connsiteY1" fmla="*/ 0 h 360365"/>
                <a:gd name="connsiteX2" fmla="*/ 4794442 w 4794442"/>
                <a:gd name="connsiteY2" fmla="*/ 360365 h 360365"/>
                <a:gd name="connsiteX3" fmla="*/ 1728379 w 4794442"/>
                <a:gd name="connsiteY3" fmla="*/ 360365 h 360365"/>
                <a:gd name="connsiteX4" fmla="*/ 345676 w 4794442"/>
                <a:gd name="connsiteY4" fmla="*/ 360365 h 360365"/>
                <a:gd name="connsiteX5" fmla="*/ 0 w 4794442"/>
                <a:gd name="connsiteY5" fmla="*/ 2 h 360365"/>
                <a:gd name="connsiteX6" fmla="*/ 1728379 w 4794442"/>
                <a:gd name="connsiteY6" fmla="*/ 2 h 36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442" h="360365">
                  <a:moveTo>
                    <a:pt x="1728379" y="0"/>
                  </a:moveTo>
                  <a:lnTo>
                    <a:pt x="4794442" y="0"/>
                  </a:lnTo>
                  <a:lnTo>
                    <a:pt x="4794442" y="360365"/>
                  </a:lnTo>
                  <a:lnTo>
                    <a:pt x="1728379" y="360365"/>
                  </a:lnTo>
                  <a:lnTo>
                    <a:pt x="345676" y="360365"/>
                  </a:lnTo>
                  <a:lnTo>
                    <a:pt x="0" y="2"/>
                  </a:lnTo>
                  <a:lnTo>
                    <a:pt x="1728379" y="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p:cNvSpPr>
            <a:spLocks noGrp="1"/>
          </p:cNvSpPr>
          <p:nvPr>
            <p:ph type="dt" sz="half" idx="10"/>
          </p:nvPr>
        </p:nvSpPr>
        <p:spPr>
          <a:xfrm>
            <a:off x="7678737" y="6360950"/>
            <a:ext cx="2743200" cy="365125"/>
          </a:xfrm>
        </p:spPr>
        <p:txBody>
          <a:bodyPr/>
          <a:lstStyle/>
          <a:p>
            <a:fld id="{41092BC3-3995-470A-80A9-786F9B80074D}" type="datetime1">
              <a:rPr lang="en-US" sz="1000" smtClean="0"/>
              <a:t>06-Jul-24</a:t>
            </a:fld>
            <a:endParaRPr lang="en-US" sz="1000" dirty="0"/>
          </a:p>
        </p:txBody>
      </p:sp>
      <p:sp>
        <p:nvSpPr>
          <p:cNvPr id="3" name="Slide Number Placeholder 2"/>
          <p:cNvSpPr>
            <a:spLocks noGrp="1"/>
          </p:cNvSpPr>
          <p:nvPr>
            <p:ph type="sldNum" sz="quarter" idx="12"/>
          </p:nvPr>
        </p:nvSpPr>
        <p:spPr>
          <a:xfrm>
            <a:off x="10558300" y="6365573"/>
            <a:ext cx="1052508" cy="365125"/>
          </a:xfrm>
        </p:spPr>
        <p:txBody>
          <a:bodyPr/>
          <a:lstStyle/>
          <a:p>
            <a:pPr algn="r"/>
            <a:fld id="{1D48F253-F5B0-4468-8B1A-270C3C95458C}" type="slidenum">
              <a:rPr lang="en-US" sz="1000" smtClean="0"/>
              <a:pPr algn="r"/>
              <a:t>2</a:t>
            </a:fld>
            <a:endParaRPr lang="en-US" sz="1000" dirty="0"/>
          </a:p>
        </p:txBody>
      </p:sp>
      <p:sp>
        <p:nvSpPr>
          <p:cNvPr id="42" name="TextBox 41"/>
          <p:cNvSpPr txBox="1"/>
          <p:nvPr/>
        </p:nvSpPr>
        <p:spPr>
          <a:xfrm>
            <a:off x="643847" y="1727627"/>
            <a:ext cx="9914453" cy="3597523"/>
          </a:xfrm>
          <a:prstGeom prst="rect">
            <a:avLst/>
          </a:prstGeom>
          <a:noFill/>
          <a:ln>
            <a:noFill/>
          </a:ln>
        </p:spPr>
        <p:txBody>
          <a:bodyPr wrap="square" lIns="0" tIns="0" rIns="0" bIns="0" rtlCol="0">
            <a:spAutoFit/>
          </a:bodyPr>
          <a:lstStyle/>
          <a:p>
            <a:pPr marL="342900" indent="-342900">
              <a:lnSpc>
                <a:spcPct val="200000"/>
              </a:lnSpc>
              <a:buFont typeface="Wingdings" panose="05000000000000000000" pitchFamily="2" charset="2"/>
              <a:buChar char="ü"/>
            </a:pPr>
            <a:r>
              <a:rPr lang="en-ID" sz="2000" b="1" dirty="0">
                <a:solidFill>
                  <a:schemeClr val="accent2"/>
                </a:solidFill>
                <a:latin typeface="Segoe UI" panose="020B0502040204020203" pitchFamily="34" charset="0"/>
                <a:cs typeface="Segoe UI" panose="020B0502040204020203" pitchFamily="34" charset="0"/>
              </a:rPr>
              <a:t>OVERVIEW</a:t>
            </a:r>
          </a:p>
          <a:p>
            <a:pPr marL="342900" indent="-342900">
              <a:lnSpc>
                <a:spcPct val="200000"/>
              </a:lnSpc>
              <a:buFont typeface="Wingdings" panose="05000000000000000000" pitchFamily="2" charset="2"/>
              <a:buChar char="ü"/>
            </a:pPr>
            <a:r>
              <a:rPr lang="en-ID" sz="2000" b="1" dirty="0">
                <a:solidFill>
                  <a:schemeClr val="accent2"/>
                </a:solidFill>
                <a:latin typeface="Segoe UI" panose="020B0502040204020203" pitchFamily="34" charset="0"/>
                <a:cs typeface="Segoe UI" panose="020B0502040204020203" pitchFamily="34" charset="0"/>
              </a:rPr>
              <a:t>EXPLORATORY DATA ANALYSIS (EDA) &amp; CHANNEL ANALYSIS</a:t>
            </a:r>
          </a:p>
          <a:p>
            <a:pPr marL="342900" indent="-342900">
              <a:lnSpc>
                <a:spcPct val="200000"/>
              </a:lnSpc>
              <a:buFont typeface="Wingdings" panose="05000000000000000000" pitchFamily="2" charset="2"/>
              <a:buChar char="ü"/>
            </a:pPr>
            <a:r>
              <a:rPr lang="en-ID" sz="2000" b="1" dirty="0">
                <a:solidFill>
                  <a:schemeClr val="accent2"/>
                </a:solidFill>
                <a:latin typeface="Segoe UI" panose="020B0502040204020203" pitchFamily="34" charset="0"/>
                <a:cs typeface="Segoe UI" panose="020B0502040204020203" pitchFamily="34" charset="0"/>
              </a:rPr>
              <a:t>CONTENT ANALYSIS</a:t>
            </a:r>
          </a:p>
          <a:p>
            <a:pPr marL="342900" indent="-342900">
              <a:lnSpc>
                <a:spcPct val="200000"/>
              </a:lnSpc>
              <a:buFont typeface="Wingdings" panose="05000000000000000000" pitchFamily="2" charset="2"/>
              <a:buChar char="ü"/>
            </a:pPr>
            <a:r>
              <a:rPr lang="en-ID" sz="2000" b="1" dirty="0">
                <a:solidFill>
                  <a:schemeClr val="accent2"/>
                </a:solidFill>
                <a:latin typeface="Segoe UI" panose="020B0502040204020203" pitchFamily="34" charset="0"/>
                <a:cs typeface="Segoe UI" panose="020B0502040204020203" pitchFamily="34" charset="0"/>
              </a:rPr>
              <a:t>TEMPORAL TRENDS</a:t>
            </a:r>
          </a:p>
          <a:p>
            <a:pPr marL="342900" indent="-342900">
              <a:lnSpc>
                <a:spcPct val="200000"/>
              </a:lnSpc>
              <a:buFont typeface="Wingdings" panose="05000000000000000000" pitchFamily="2" charset="2"/>
              <a:buChar char="ü"/>
            </a:pPr>
            <a:r>
              <a:rPr lang="en-ID" sz="2000" b="1" dirty="0">
                <a:solidFill>
                  <a:schemeClr val="accent2"/>
                </a:solidFill>
                <a:latin typeface="Segoe UI" panose="020B0502040204020203" pitchFamily="34" charset="0"/>
                <a:cs typeface="Segoe UI" panose="020B0502040204020203" pitchFamily="34" charset="0"/>
              </a:rPr>
              <a:t>USER ENGAGEMENT INSIGHTS</a:t>
            </a:r>
          </a:p>
          <a:p>
            <a:pPr marL="342900" indent="-342900">
              <a:lnSpc>
                <a:spcPct val="200000"/>
              </a:lnSpc>
              <a:buFont typeface="Wingdings" panose="05000000000000000000" pitchFamily="2" charset="2"/>
              <a:buChar char="ü"/>
            </a:pPr>
            <a:r>
              <a:rPr lang="en-ID" sz="2000" b="1" dirty="0">
                <a:solidFill>
                  <a:schemeClr val="accent2"/>
                </a:solidFill>
                <a:latin typeface="Segoe UI" panose="020B0502040204020203" pitchFamily="34" charset="0"/>
                <a:cs typeface="Segoe UI" panose="020B0502040204020203" pitchFamily="34" charset="0"/>
              </a:rPr>
              <a:t>RECOMMENDATIONS</a:t>
            </a:r>
            <a:endParaRPr lang="en-US" sz="2000" b="1" dirty="0">
              <a:solidFill>
                <a:schemeClr val="accent2"/>
              </a:solidFill>
              <a:latin typeface="Segoe UI" panose="020B0502040204020203" pitchFamily="34" charset="0"/>
              <a:cs typeface="Segoe UI" panose="020B0502040204020203" pitchFamily="34" charset="0"/>
            </a:endParaRPr>
          </a:p>
        </p:txBody>
      </p:sp>
      <p:grpSp>
        <p:nvGrpSpPr>
          <p:cNvPr id="103" name="Group 102"/>
          <p:cNvGrpSpPr/>
          <p:nvPr/>
        </p:nvGrpSpPr>
        <p:grpSpPr>
          <a:xfrm>
            <a:off x="0" y="368412"/>
            <a:ext cx="3730338" cy="838088"/>
            <a:chOff x="0" y="368412"/>
            <a:chExt cx="3730338" cy="838088"/>
          </a:xfrm>
        </p:grpSpPr>
        <p:sp>
          <p:nvSpPr>
            <p:cNvPr id="104" name="Rectangle 103"/>
            <p:cNvSpPr/>
            <p:nvPr/>
          </p:nvSpPr>
          <p:spPr>
            <a:xfrm>
              <a:off x="1260623" y="464291"/>
              <a:ext cx="2469715" cy="646331"/>
            </a:xfrm>
            <a:prstGeom prst="rect">
              <a:avLst/>
            </a:prstGeom>
          </p:spPr>
          <p:txBody>
            <a:bodyPr wrap="none">
              <a:spAutoFit/>
            </a:bodyPr>
            <a:lstStyle/>
            <a:p>
              <a:r>
                <a:rPr lang="en-ID" sz="3600" b="1" spc="150" dirty="0">
                  <a:solidFill>
                    <a:schemeClr val="tx1">
                      <a:lumMod val="75000"/>
                      <a:lumOff val="25000"/>
                    </a:schemeClr>
                  </a:solidFill>
                  <a:latin typeface="Segoe UI" panose="020B0502040204020203" pitchFamily="34" charset="0"/>
                  <a:cs typeface="Segoe UI" panose="020B0502040204020203" pitchFamily="34" charset="0"/>
                </a:rPr>
                <a:t>CONTENT</a:t>
              </a:r>
              <a:endParaRPr lang="en-US" sz="3600" b="1" spc="15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05" name="Group 104"/>
            <p:cNvGrpSpPr/>
            <p:nvPr/>
          </p:nvGrpSpPr>
          <p:grpSpPr>
            <a:xfrm>
              <a:off x="0" y="368412"/>
              <a:ext cx="1400175" cy="838088"/>
              <a:chOff x="1873513" y="1341071"/>
              <a:chExt cx="1322421" cy="791548"/>
            </a:xfrm>
          </p:grpSpPr>
          <p:sp>
            <p:nvSpPr>
              <p:cNvPr id="106" name="Freeform 105"/>
              <p:cNvSpPr/>
              <p:nvPr/>
            </p:nvSpPr>
            <p:spPr>
              <a:xfrm>
                <a:off x="1873513" y="1341071"/>
                <a:ext cx="921553" cy="789447"/>
              </a:xfrm>
              <a:custGeom>
                <a:avLst/>
                <a:gdLst>
                  <a:gd name="connsiteX0" fmla="*/ 0 w 952509"/>
                  <a:gd name="connsiteY0" fmla="*/ 0 h 828675"/>
                  <a:gd name="connsiteX1" fmla="*/ 952509 w 952509"/>
                  <a:gd name="connsiteY1" fmla="*/ 0 h 828675"/>
                  <a:gd name="connsiteX2" fmla="*/ 304807 w 952509"/>
                  <a:gd name="connsiteY2" fmla="*/ 828675 h 828675"/>
                  <a:gd name="connsiteX3" fmla="*/ 0 w 952509"/>
                  <a:gd name="connsiteY3" fmla="*/ 828675 h 828675"/>
                  <a:gd name="connsiteX0" fmla="*/ 0 w 921553"/>
                  <a:gd name="connsiteY0" fmla="*/ 2507 h 831182"/>
                  <a:gd name="connsiteX1" fmla="*/ 921553 w 921553"/>
                  <a:gd name="connsiteY1" fmla="*/ 0 h 831182"/>
                  <a:gd name="connsiteX2" fmla="*/ 304807 w 921553"/>
                  <a:gd name="connsiteY2" fmla="*/ 831182 h 831182"/>
                  <a:gd name="connsiteX3" fmla="*/ 0 w 921553"/>
                  <a:gd name="connsiteY3" fmla="*/ 831182 h 831182"/>
                  <a:gd name="connsiteX4" fmla="*/ 0 w 921553"/>
                  <a:gd name="connsiteY4" fmla="*/ 2507 h 83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553" h="831182">
                    <a:moveTo>
                      <a:pt x="0" y="2507"/>
                    </a:moveTo>
                    <a:lnTo>
                      <a:pt x="921553" y="0"/>
                    </a:lnTo>
                    <a:lnTo>
                      <a:pt x="304807" y="831182"/>
                    </a:lnTo>
                    <a:lnTo>
                      <a:pt x="0" y="831182"/>
                    </a:lnTo>
                    <a:lnTo>
                      <a:pt x="0" y="25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a:off x="2248197" y="1343453"/>
                <a:ext cx="947737" cy="789166"/>
              </a:xfrm>
              <a:prstGeom prst="parallelogram">
                <a:avLst>
                  <a:gd name="adj" fmla="val 775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419179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78737" y="6360951"/>
            <a:ext cx="2743200" cy="365125"/>
          </a:xfrm>
        </p:spPr>
        <p:txBody>
          <a:bodyPr/>
          <a:lstStyle/>
          <a:p>
            <a:fld id="{B15B4F5B-A850-4318-BB2E-9DBB70CE89B7}" type="datetime1">
              <a:rPr lang="en-US" sz="1000" smtClean="0"/>
              <a:t>06-Jul-24</a:t>
            </a:fld>
            <a:endParaRPr lang="en-US" sz="1000" dirty="0"/>
          </a:p>
        </p:txBody>
      </p:sp>
      <p:sp>
        <p:nvSpPr>
          <p:cNvPr id="3" name="Slide Number Placeholder 2"/>
          <p:cNvSpPr>
            <a:spLocks noGrp="1"/>
          </p:cNvSpPr>
          <p:nvPr>
            <p:ph type="sldNum" sz="quarter" idx="12"/>
          </p:nvPr>
        </p:nvSpPr>
        <p:spPr>
          <a:xfrm>
            <a:off x="10558300" y="6365573"/>
            <a:ext cx="1052508" cy="365125"/>
          </a:xfrm>
        </p:spPr>
        <p:txBody>
          <a:bodyPr/>
          <a:lstStyle/>
          <a:p>
            <a:pPr algn="r"/>
            <a:fld id="{1D48F253-F5B0-4468-8B1A-270C3C95458C}" type="slidenum">
              <a:rPr lang="en-US" sz="1000" smtClean="0"/>
              <a:pPr algn="r"/>
              <a:t>3</a:t>
            </a:fld>
            <a:endParaRPr lang="en-US" sz="1000" dirty="0"/>
          </a:p>
        </p:txBody>
      </p:sp>
      <p:grpSp>
        <p:nvGrpSpPr>
          <p:cNvPr id="69" name="Group 68"/>
          <p:cNvGrpSpPr/>
          <p:nvPr/>
        </p:nvGrpSpPr>
        <p:grpSpPr>
          <a:xfrm rot="10800000">
            <a:off x="-25628" y="6738766"/>
            <a:ext cx="12217628" cy="403410"/>
            <a:chOff x="1" y="-19052"/>
            <a:chExt cx="12191998" cy="360365"/>
          </a:xfrm>
        </p:grpSpPr>
        <p:sp>
          <p:nvSpPr>
            <p:cNvPr id="84" name="Freeform 83"/>
            <p:cNvSpPr/>
            <p:nvPr/>
          </p:nvSpPr>
          <p:spPr>
            <a:xfrm rot="5400000">
              <a:off x="3712948" y="-3731998"/>
              <a:ext cx="360363" cy="7786258"/>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85" name="Freeform 84"/>
            <p:cNvSpPr/>
            <p:nvPr/>
          </p:nvSpPr>
          <p:spPr>
            <a:xfrm>
              <a:off x="7397557" y="-19052"/>
              <a:ext cx="4794442" cy="360365"/>
            </a:xfrm>
            <a:custGeom>
              <a:avLst/>
              <a:gdLst>
                <a:gd name="connsiteX0" fmla="*/ 1728379 w 4794442"/>
                <a:gd name="connsiteY0" fmla="*/ 0 h 360365"/>
                <a:gd name="connsiteX1" fmla="*/ 4794442 w 4794442"/>
                <a:gd name="connsiteY1" fmla="*/ 0 h 360365"/>
                <a:gd name="connsiteX2" fmla="*/ 4794442 w 4794442"/>
                <a:gd name="connsiteY2" fmla="*/ 360365 h 360365"/>
                <a:gd name="connsiteX3" fmla="*/ 1728379 w 4794442"/>
                <a:gd name="connsiteY3" fmla="*/ 360365 h 360365"/>
                <a:gd name="connsiteX4" fmla="*/ 345676 w 4794442"/>
                <a:gd name="connsiteY4" fmla="*/ 360365 h 360365"/>
                <a:gd name="connsiteX5" fmla="*/ 0 w 4794442"/>
                <a:gd name="connsiteY5" fmla="*/ 2 h 360365"/>
                <a:gd name="connsiteX6" fmla="*/ 1728379 w 4794442"/>
                <a:gd name="connsiteY6" fmla="*/ 2 h 36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442" h="360365">
                  <a:moveTo>
                    <a:pt x="1728379" y="0"/>
                  </a:moveTo>
                  <a:lnTo>
                    <a:pt x="4794442" y="0"/>
                  </a:lnTo>
                  <a:lnTo>
                    <a:pt x="4794442" y="360365"/>
                  </a:lnTo>
                  <a:lnTo>
                    <a:pt x="1728379" y="360365"/>
                  </a:lnTo>
                  <a:lnTo>
                    <a:pt x="345676" y="360365"/>
                  </a:lnTo>
                  <a:lnTo>
                    <a:pt x="0" y="2"/>
                  </a:lnTo>
                  <a:lnTo>
                    <a:pt x="1728379" y="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0" y="368412"/>
            <a:ext cx="3974443" cy="838088"/>
            <a:chOff x="0" y="368412"/>
            <a:chExt cx="3974443" cy="838088"/>
          </a:xfrm>
        </p:grpSpPr>
        <p:sp>
          <p:nvSpPr>
            <p:cNvPr id="112" name="Rectangle 111"/>
            <p:cNvSpPr/>
            <p:nvPr/>
          </p:nvSpPr>
          <p:spPr>
            <a:xfrm>
              <a:off x="1260623" y="464291"/>
              <a:ext cx="2713820" cy="646331"/>
            </a:xfrm>
            <a:prstGeom prst="rect">
              <a:avLst/>
            </a:prstGeom>
          </p:spPr>
          <p:txBody>
            <a:bodyPr wrap="none">
              <a:spAutoFit/>
            </a:bodyPr>
            <a:lstStyle/>
            <a:p>
              <a:r>
                <a:rPr lang="en-ID" sz="3600" b="1" spc="150" dirty="0">
                  <a:solidFill>
                    <a:schemeClr val="tx1">
                      <a:lumMod val="75000"/>
                      <a:lumOff val="25000"/>
                    </a:schemeClr>
                  </a:solidFill>
                  <a:latin typeface="Segoe UI" panose="020B0502040204020203" pitchFamily="34" charset="0"/>
                  <a:cs typeface="Segoe UI" panose="020B0502040204020203" pitchFamily="34" charset="0"/>
                </a:rPr>
                <a:t>OVERVIEW</a:t>
              </a:r>
              <a:endParaRPr lang="en-US" sz="3600" b="1" spc="15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13" name="Group 112"/>
            <p:cNvGrpSpPr/>
            <p:nvPr/>
          </p:nvGrpSpPr>
          <p:grpSpPr>
            <a:xfrm>
              <a:off x="0" y="368412"/>
              <a:ext cx="1400175" cy="838088"/>
              <a:chOff x="1873513" y="1341071"/>
              <a:chExt cx="1322421" cy="791548"/>
            </a:xfrm>
          </p:grpSpPr>
          <p:sp>
            <p:nvSpPr>
              <p:cNvPr id="114" name="Freeform 113"/>
              <p:cNvSpPr/>
              <p:nvPr/>
            </p:nvSpPr>
            <p:spPr>
              <a:xfrm>
                <a:off x="1873513" y="1341071"/>
                <a:ext cx="921553" cy="789447"/>
              </a:xfrm>
              <a:custGeom>
                <a:avLst/>
                <a:gdLst>
                  <a:gd name="connsiteX0" fmla="*/ 0 w 952509"/>
                  <a:gd name="connsiteY0" fmla="*/ 0 h 828675"/>
                  <a:gd name="connsiteX1" fmla="*/ 952509 w 952509"/>
                  <a:gd name="connsiteY1" fmla="*/ 0 h 828675"/>
                  <a:gd name="connsiteX2" fmla="*/ 304807 w 952509"/>
                  <a:gd name="connsiteY2" fmla="*/ 828675 h 828675"/>
                  <a:gd name="connsiteX3" fmla="*/ 0 w 952509"/>
                  <a:gd name="connsiteY3" fmla="*/ 828675 h 828675"/>
                  <a:gd name="connsiteX0" fmla="*/ 0 w 921553"/>
                  <a:gd name="connsiteY0" fmla="*/ 2507 h 831182"/>
                  <a:gd name="connsiteX1" fmla="*/ 921553 w 921553"/>
                  <a:gd name="connsiteY1" fmla="*/ 0 h 831182"/>
                  <a:gd name="connsiteX2" fmla="*/ 304807 w 921553"/>
                  <a:gd name="connsiteY2" fmla="*/ 831182 h 831182"/>
                  <a:gd name="connsiteX3" fmla="*/ 0 w 921553"/>
                  <a:gd name="connsiteY3" fmla="*/ 831182 h 831182"/>
                  <a:gd name="connsiteX4" fmla="*/ 0 w 921553"/>
                  <a:gd name="connsiteY4" fmla="*/ 2507 h 83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553" h="831182">
                    <a:moveTo>
                      <a:pt x="0" y="2507"/>
                    </a:moveTo>
                    <a:lnTo>
                      <a:pt x="921553" y="0"/>
                    </a:lnTo>
                    <a:lnTo>
                      <a:pt x="304807" y="831182"/>
                    </a:lnTo>
                    <a:lnTo>
                      <a:pt x="0" y="831182"/>
                    </a:lnTo>
                    <a:lnTo>
                      <a:pt x="0" y="25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Parallelogram 114"/>
              <p:cNvSpPr/>
              <p:nvPr/>
            </p:nvSpPr>
            <p:spPr>
              <a:xfrm>
                <a:off x="2248197" y="1343453"/>
                <a:ext cx="947737" cy="789166"/>
              </a:xfrm>
              <a:prstGeom prst="parallelogram">
                <a:avLst>
                  <a:gd name="adj" fmla="val 775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TextBox 3">
            <a:extLst>
              <a:ext uri="{FF2B5EF4-FFF2-40B4-BE49-F238E27FC236}">
                <a16:creationId xmlns:a16="http://schemas.microsoft.com/office/drawing/2014/main" id="{BCDBA1FC-714C-024E-A3D7-ECB100FE7104}"/>
              </a:ext>
            </a:extLst>
          </p:cNvPr>
          <p:cNvSpPr txBox="1"/>
          <p:nvPr/>
        </p:nvSpPr>
        <p:spPr>
          <a:xfrm>
            <a:off x="1260623" y="1600987"/>
            <a:ext cx="9810651" cy="4832092"/>
          </a:xfrm>
          <a:prstGeom prst="rect">
            <a:avLst/>
          </a:prstGeom>
          <a:noFill/>
        </p:spPr>
        <p:txBody>
          <a:bodyPr wrap="square" rtlCol="0">
            <a:spAutoFit/>
          </a:bodyPr>
          <a:lstStyle/>
          <a:p>
            <a:pPr marL="342900" indent="-342900" algn="just">
              <a:buFont typeface="Wingdings" panose="05000000000000000000" pitchFamily="2" charset="2"/>
              <a:buChar char="q"/>
            </a:pPr>
            <a:r>
              <a:rPr lang="en-US" sz="2200" dirty="0">
                <a:latin typeface="Georgia" panose="02040502050405020303" pitchFamily="18" charset="0"/>
              </a:rPr>
              <a:t>This project aims to analyze YouTube song data using Power BI comprehensively.</a:t>
            </a:r>
          </a:p>
          <a:p>
            <a:pPr marL="342900" indent="-342900" algn="just">
              <a:buFont typeface="Wingdings" panose="05000000000000000000" pitchFamily="2" charset="2"/>
              <a:buChar char="q"/>
            </a:pPr>
            <a:endParaRPr lang="en-US" sz="2200" dirty="0">
              <a:latin typeface="Georgia" panose="02040502050405020303" pitchFamily="18" charset="0"/>
            </a:endParaRPr>
          </a:p>
          <a:p>
            <a:pPr marL="342900" indent="-342900" algn="just">
              <a:buFont typeface="Wingdings" panose="05000000000000000000" pitchFamily="2" charset="2"/>
              <a:buChar char="q"/>
            </a:pPr>
            <a:r>
              <a:rPr lang="en-US" sz="2200" dirty="0">
                <a:latin typeface="Georgia" panose="02040502050405020303" pitchFamily="18" charset="0"/>
              </a:rPr>
              <a:t>The dataset contains key attributes such as video ID, channel title, title, description, tags, published date, view count, like count, favorite count, comment count, video duration, video definition, and caption details.</a:t>
            </a:r>
          </a:p>
          <a:p>
            <a:pPr marL="342900" indent="-342900" algn="just">
              <a:buFont typeface="Wingdings" panose="05000000000000000000" pitchFamily="2" charset="2"/>
              <a:buChar char="q"/>
            </a:pPr>
            <a:endParaRPr lang="en-US" sz="2200" dirty="0">
              <a:latin typeface="Georgia" panose="02040502050405020303" pitchFamily="18" charset="0"/>
            </a:endParaRPr>
          </a:p>
          <a:p>
            <a:pPr marL="342900" indent="-342900" algn="just">
              <a:buFont typeface="Wingdings" panose="05000000000000000000" pitchFamily="2" charset="2"/>
              <a:buChar char="q"/>
            </a:pPr>
            <a:r>
              <a:rPr lang="en-US" sz="2200" dirty="0">
                <a:latin typeface="Georgia" panose="02040502050405020303" pitchFamily="18" charset="0"/>
              </a:rPr>
              <a:t>The goal is to utilize Power BI to create insightful visualizations and reports that better understanding of YouTube songs' performance, popularity, and user engagement.</a:t>
            </a:r>
          </a:p>
          <a:p>
            <a:pPr marL="342900" indent="-342900" algn="just">
              <a:buFont typeface="Wingdings" panose="05000000000000000000" pitchFamily="2" charset="2"/>
              <a:buChar char="q"/>
            </a:pPr>
            <a:endParaRPr lang="en-US" sz="2200" dirty="0">
              <a:latin typeface="Georgia" panose="02040502050405020303" pitchFamily="18" charset="0"/>
            </a:endParaRPr>
          </a:p>
          <a:p>
            <a:pPr marL="342900" indent="-342900" algn="just">
              <a:buFont typeface="Wingdings" panose="05000000000000000000" pitchFamily="2" charset="2"/>
              <a:buChar char="q"/>
            </a:pPr>
            <a:r>
              <a:rPr lang="en-US" sz="2200" dirty="0">
                <a:latin typeface="Georgia" panose="02040502050405020303" pitchFamily="18" charset="0"/>
              </a:rPr>
              <a:t>The analysis aims to uncover trends, preferences, and patterns in the data to aid content creators and stakeholders in optimizing their YouTube song content.</a:t>
            </a:r>
          </a:p>
        </p:txBody>
      </p:sp>
    </p:spTree>
    <p:extLst>
      <p:ext uri="{BB962C8B-B14F-4D97-AF65-F5344CB8AC3E}">
        <p14:creationId xmlns:p14="http://schemas.microsoft.com/office/powerpoint/2010/main" val="1648370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charRg st="302" end="47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charRg st="473" end="63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78737" y="6360950"/>
            <a:ext cx="2743200" cy="365125"/>
          </a:xfrm>
        </p:spPr>
        <p:txBody>
          <a:bodyPr/>
          <a:lstStyle/>
          <a:p>
            <a:fld id="{8168EAA9-B692-4A42-B80F-092409207367}" type="datetime1">
              <a:rPr lang="en-US" sz="1000" smtClean="0"/>
              <a:t>06-Jul-24</a:t>
            </a:fld>
            <a:endParaRPr lang="en-US" sz="1000" dirty="0"/>
          </a:p>
        </p:txBody>
      </p:sp>
      <p:sp>
        <p:nvSpPr>
          <p:cNvPr id="5" name="Slide Number Placeholder 4"/>
          <p:cNvSpPr>
            <a:spLocks noGrp="1"/>
          </p:cNvSpPr>
          <p:nvPr>
            <p:ph type="sldNum" sz="quarter" idx="12"/>
          </p:nvPr>
        </p:nvSpPr>
        <p:spPr>
          <a:xfrm>
            <a:off x="10558300" y="6365572"/>
            <a:ext cx="1052508" cy="365125"/>
          </a:xfrm>
        </p:spPr>
        <p:txBody>
          <a:bodyPr/>
          <a:lstStyle/>
          <a:p>
            <a:pPr algn="r"/>
            <a:fld id="{1D48F253-F5B0-4468-8B1A-270C3C95458C}" type="slidenum">
              <a:rPr lang="en-US" sz="1000" smtClean="0"/>
              <a:pPr algn="r"/>
              <a:t>4</a:t>
            </a:fld>
            <a:endParaRPr lang="en-US" sz="1000" dirty="0"/>
          </a:p>
        </p:txBody>
      </p:sp>
      <p:grpSp>
        <p:nvGrpSpPr>
          <p:cNvPr id="86" name="Group 85"/>
          <p:cNvGrpSpPr/>
          <p:nvPr/>
        </p:nvGrpSpPr>
        <p:grpSpPr>
          <a:xfrm rot="10800000">
            <a:off x="-25628" y="6738766"/>
            <a:ext cx="12217628" cy="403410"/>
            <a:chOff x="1" y="-19052"/>
            <a:chExt cx="12191998" cy="360365"/>
          </a:xfrm>
        </p:grpSpPr>
        <p:sp>
          <p:nvSpPr>
            <p:cNvPr id="87" name="Freeform 86"/>
            <p:cNvSpPr/>
            <p:nvPr/>
          </p:nvSpPr>
          <p:spPr>
            <a:xfrm rot="5400000">
              <a:off x="3712948" y="-3731998"/>
              <a:ext cx="360363" cy="7786258"/>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88" name="Freeform 87"/>
            <p:cNvSpPr/>
            <p:nvPr/>
          </p:nvSpPr>
          <p:spPr>
            <a:xfrm>
              <a:off x="7397557" y="-19052"/>
              <a:ext cx="4794442" cy="360365"/>
            </a:xfrm>
            <a:custGeom>
              <a:avLst/>
              <a:gdLst>
                <a:gd name="connsiteX0" fmla="*/ 1728379 w 4794442"/>
                <a:gd name="connsiteY0" fmla="*/ 0 h 360365"/>
                <a:gd name="connsiteX1" fmla="*/ 4794442 w 4794442"/>
                <a:gd name="connsiteY1" fmla="*/ 0 h 360365"/>
                <a:gd name="connsiteX2" fmla="*/ 4794442 w 4794442"/>
                <a:gd name="connsiteY2" fmla="*/ 360365 h 360365"/>
                <a:gd name="connsiteX3" fmla="*/ 1728379 w 4794442"/>
                <a:gd name="connsiteY3" fmla="*/ 360365 h 360365"/>
                <a:gd name="connsiteX4" fmla="*/ 345676 w 4794442"/>
                <a:gd name="connsiteY4" fmla="*/ 360365 h 360365"/>
                <a:gd name="connsiteX5" fmla="*/ 0 w 4794442"/>
                <a:gd name="connsiteY5" fmla="*/ 2 h 360365"/>
                <a:gd name="connsiteX6" fmla="*/ 1728379 w 4794442"/>
                <a:gd name="connsiteY6" fmla="*/ 2 h 36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442" h="360365">
                  <a:moveTo>
                    <a:pt x="1728379" y="0"/>
                  </a:moveTo>
                  <a:lnTo>
                    <a:pt x="4794442" y="0"/>
                  </a:lnTo>
                  <a:lnTo>
                    <a:pt x="4794442" y="360365"/>
                  </a:lnTo>
                  <a:lnTo>
                    <a:pt x="1728379" y="360365"/>
                  </a:lnTo>
                  <a:lnTo>
                    <a:pt x="345676" y="360365"/>
                  </a:lnTo>
                  <a:lnTo>
                    <a:pt x="0" y="2"/>
                  </a:lnTo>
                  <a:lnTo>
                    <a:pt x="1728379" y="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0" y="368412"/>
            <a:ext cx="7458858" cy="838088"/>
            <a:chOff x="0" y="368412"/>
            <a:chExt cx="7458858" cy="838088"/>
          </a:xfrm>
        </p:grpSpPr>
        <p:sp>
          <p:nvSpPr>
            <p:cNvPr id="105" name="Rectangle 104"/>
            <p:cNvSpPr/>
            <p:nvPr/>
          </p:nvSpPr>
          <p:spPr>
            <a:xfrm>
              <a:off x="1260623" y="464291"/>
              <a:ext cx="6198235" cy="646331"/>
            </a:xfrm>
            <a:prstGeom prst="rect">
              <a:avLst/>
            </a:prstGeom>
          </p:spPr>
          <p:txBody>
            <a:bodyPr wrap="none">
              <a:spAutoFit/>
            </a:bodyPr>
            <a:lstStyle/>
            <a:p>
              <a:r>
                <a:rPr lang="en-ID" sz="3600" b="1" dirty="0">
                  <a:solidFill>
                    <a:schemeClr val="tx1">
                      <a:lumMod val="75000"/>
                      <a:lumOff val="25000"/>
                    </a:schemeClr>
                  </a:solidFill>
                  <a:latin typeface="Segoe UI" panose="020B0502040204020203" pitchFamily="34" charset="0"/>
                  <a:cs typeface="Segoe UI" panose="020B0502040204020203" pitchFamily="34" charset="0"/>
                </a:rPr>
                <a:t>EDA &amp; CHANNEL ANALYSIS</a:t>
              </a:r>
              <a:endParaRPr lang="en-US" sz="3600" b="1"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06" name="Group 105"/>
            <p:cNvGrpSpPr/>
            <p:nvPr/>
          </p:nvGrpSpPr>
          <p:grpSpPr>
            <a:xfrm>
              <a:off x="0" y="368412"/>
              <a:ext cx="1400175" cy="838088"/>
              <a:chOff x="1873513" y="1341071"/>
              <a:chExt cx="1322421" cy="791548"/>
            </a:xfrm>
          </p:grpSpPr>
          <p:sp>
            <p:nvSpPr>
              <p:cNvPr id="107" name="Freeform 106"/>
              <p:cNvSpPr/>
              <p:nvPr/>
            </p:nvSpPr>
            <p:spPr>
              <a:xfrm>
                <a:off x="1873513" y="1341071"/>
                <a:ext cx="921553" cy="789447"/>
              </a:xfrm>
              <a:custGeom>
                <a:avLst/>
                <a:gdLst>
                  <a:gd name="connsiteX0" fmla="*/ 0 w 952509"/>
                  <a:gd name="connsiteY0" fmla="*/ 0 h 828675"/>
                  <a:gd name="connsiteX1" fmla="*/ 952509 w 952509"/>
                  <a:gd name="connsiteY1" fmla="*/ 0 h 828675"/>
                  <a:gd name="connsiteX2" fmla="*/ 304807 w 952509"/>
                  <a:gd name="connsiteY2" fmla="*/ 828675 h 828675"/>
                  <a:gd name="connsiteX3" fmla="*/ 0 w 952509"/>
                  <a:gd name="connsiteY3" fmla="*/ 828675 h 828675"/>
                  <a:gd name="connsiteX0" fmla="*/ 0 w 921553"/>
                  <a:gd name="connsiteY0" fmla="*/ 2507 h 831182"/>
                  <a:gd name="connsiteX1" fmla="*/ 921553 w 921553"/>
                  <a:gd name="connsiteY1" fmla="*/ 0 h 831182"/>
                  <a:gd name="connsiteX2" fmla="*/ 304807 w 921553"/>
                  <a:gd name="connsiteY2" fmla="*/ 831182 h 831182"/>
                  <a:gd name="connsiteX3" fmla="*/ 0 w 921553"/>
                  <a:gd name="connsiteY3" fmla="*/ 831182 h 831182"/>
                  <a:gd name="connsiteX4" fmla="*/ 0 w 921553"/>
                  <a:gd name="connsiteY4" fmla="*/ 2507 h 83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553" h="831182">
                    <a:moveTo>
                      <a:pt x="0" y="2507"/>
                    </a:moveTo>
                    <a:lnTo>
                      <a:pt x="921553" y="0"/>
                    </a:lnTo>
                    <a:lnTo>
                      <a:pt x="304807" y="831182"/>
                    </a:lnTo>
                    <a:lnTo>
                      <a:pt x="0" y="831182"/>
                    </a:lnTo>
                    <a:lnTo>
                      <a:pt x="0" y="25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a:off x="2248197" y="1343453"/>
                <a:ext cx="947737" cy="789166"/>
              </a:xfrm>
              <a:prstGeom prst="parallelogram">
                <a:avLst>
                  <a:gd name="adj" fmla="val 775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0" name="Picture 9">
            <a:extLst>
              <a:ext uri="{FF2B5EF4-FFF2-40B4-BE49-F238E27FC236}">
                <a16:creationId xmlns:a16="http://schemas.microsoft.com/office/drawing/2014/main" id="{6A2A5EE5-3F75-E683-8334-0D6563DA2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23" y="1299857"/>
            <a:ext cx="9161314" cy="5169233"/>
          </a:xfrm>
          <a:prstGeom prst="rect">
            <a:avLst/>
          </a:prstGeom>
        </p:spPr>
      </p:pic>
    </p:spTree>
    <p:extLst>
      <p:ext uri="{BB962C8B-B14F-4D97-AF65-F5344CB8AC3E}">
        <p14:creationId xmlns:p14="http://schemas.microsoft.com/office/powerpoint/2010/main" val="22833969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78737" y="6360950"/>
            <a:ext cx="2743200" cy="365125"/>
          </a:xfrm>
        </p:spPr>
        <p:txBody>
          <a:bodyPr/>
          <a:lstStyle/>
          <a:p>
            <a:fld id="{8168EAA9-B692-4A42-B80F-092409207367}" type="datetime1">
              <a:rPr lang="en-US" sz="1000" smtClean="0"/>
              <a:t>06-Jul-24</a:t>
            </a:fld>
            <a:endParaRPr lang="en-US" sz="1000" dirty="0"/>
          </a:p>
        </p:txBody>
      </p:sp>
      <p:sp>
        <p:nvSpPr>
          <p:cNvPr id="5" name="Slide Number Placeholder 4"/>
          <p:cNvSpPr>
            <a:spLocks noGrp="1"/>
          </p:cNvSpPr>
          <p:nvPr>
            <p:ph type="sldNum" sz="quarter" idx="12"/>
          </p:nvPr>
        </p:nvSpPr>
        <p:spPr>
          <a:xfrm>
            <a:off x="10558300" y="6365572"/>
            <a:ext cx="1052508" cy="365125"/>
          </a:xfrm>
        </p:spPr>
        <p:txBody>
          <a:bodyPr/>
          <a:lstStyle/>
          <a:p>
            <a:pPr algn="r"/>
            <a:fld id="{1D48F253-F5B0-4468-8B1A-270C3C95458C}" type="slidenum">
              <a:rPr lang="en-US" sz="1000" smtClean="0"/>
              <a:pPr algn="r"/>
              <a:t>5</a:t>
            </a:fld>
            <a:endParaRPr lang="en-US" sz="1000" dirty="0"/>
          </a:p>
        </p:txBody>
      </p:sp>
      <p:grpSp>
        <p:nvGrpSpPr>
          <p:cNvPr id="86" name="Group 85"/>
          <p:cNvGrpSpPr/>
          <p:nvPr/>
        </p:nvGrpSpPr>
        <p:grpSpPr>
          <a:xfrm rot="10800000">
            <a:off x="-25628" y="6738766"/>
            <a:ext cx="12217628" cy="403410"/>
            <a:chOff x="1" y="-19052"/>
            <a:chExt cx="12191998" cy="360365"/>
          </a:xfrm>
        </p:grpSpPr>
        <p:sp>
          <p:nvSpPr>
            <p:cNvPr id="87" name="Freeform 86"/>
            <p:cNvSpPr/>
            <p:nvPr/>
          </p:nvSpPr>
          <p:spPr>
            <a:xfrm rot="5400000">
              <a:off x="3712948" y="-3731998"/>
              <a:ext cx="360363" cy="7786258"/>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88" name="Freeform 87"/>
            <p:cNvSpPr/>
            <p:nvPr/>
          </p:nvSpPr>
          <p:spPr>
            <a:xfrm>
              <a:off x="7397557" y="-19052"/>
              <a:ext cx="4794442" cy="360365"/>
            </a:xfrm>
            <a:custGeom>
              <a:avLst/>
              <a:gdLst>
                <a:gd name="connsiteX0" fmla="*/ 1728379 w 4794442"/>
                <a:gd name="connsiteY0" fmla="*/ 0 h 360365"/>
                <a:gd name="connsiteX1" fmla="*/ 4794442 w 4794442"/>
                <a:gd name="connsiteY1" fmla="*/ 0 h 360365"/>
                <a:gd name="connsiteX2" fmla="*/ 4794442 w 4794442"/>
                <a:gd name="connsiteY2" fmla="*/ 360365 h 360365"/>
                <a:gd name="connsiteX3" fmla="*/ 1728379 w 4794442"/>
                <a:gd name="connsiteY3" fmla="*/ 360365 h 360365"/>
                <a:gd name="connsiteX4" fmla="*/ 345676 w 4794442"/>
                <a:gd name="connsiteY4" fmla="*/ 360365 h 360365"/>
                <a:gd name="connsiteX5" fmla="*/ 0 w 4794442"/>
                <a:gd name="connsiteY5" fmla="*/ 2 h 360365"/>
                <a:gd name="connsiteX6" fmla="*/ 1728379 w 4794442"/>
                <a:gd name="connsiteY6" fmla="*/ 2 h 36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442" h="360365">
                  <a:moveTo>
                    <a:pt x="1728379" y="0"/>
                  </a:moveTo>
                  <a:lnTo>
                    <a:pt x="4794442" y="0"/>
                  </a:lnTo>
                  <a:lnTo>
                    <a:pt x="4794442" y="360365"/>
                  </a:lnTo>
                  <a:lnTo>
                    <a:pt x="1728379" y="360365"/>
                  </a:lnTo>
                  <a:lnTo>
                    <a:pt x="345676" y="360365"/>
                  </a:lnTo>
                  <a:lnTo>
                    <a:pt x="0" y="2"/>
                  </a:lnTo>
                  <a:lnTo>
                    <a:pt x="1728379" y="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0" y="368412"/>
            <a:ext cx="8937340" cy="838088"/>
            <a:chOff x="0" y="368412"/>
            <a:chExt cx="8937340" cy="838088"/>
          </a:xfrm>
        </p:grpSpPr>
        <p:sp>
          <p:nvSpPr>
            <p:cNvPr id="105" name="Rectangle 104"/>
            <p:cNvSpPr/>
            <p:nvPr/>
          </p:nvSpPr>
          <p:spPr>
            <a:xfrm>
              <a:off x="1260623" y="464291"/>
              <a:ext cx="7676717" cy="646331"/>
            </a:xfrm>
            <a:prstGeom prst="rect">
              <a:avLst/>
            </a:prstGeom>
          </p:spPr>
          <p:txBody>
            <a:bodyPr wrap="none">
              <a:spAutoFit/>
            </a:bodyPr>
            <a:lstStyle/>
            <a:p>
              <a:r>
                <a:rPr lang="en-ID" sz="3600" b="1" dirty="0">
                  <a:solidFill>
                    <a:schemeClr val="tx1">
                      <a:lumMod val="75000"/>
                      <a:lumOff val="25000"/>
                    </a:schemeClr>
                  </a:solidFill>
                  <a:latin typeface="Segoe UI" panose="020B0502040204020203" pitchFamily="34" charset="0"/>
                  <a:cs typeface="Segoe UI" panose="020B0502040204020203" pitchFamily="34" charset="0"/>
                </a:rPr>
                <a:t>EDA &amp; CHANNEL ANALYSIS CONT.</a:t>
              </a:r>
              <a:endParaRPr lang="en-US" sz="3600" b="1"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06" name="Group 105"/>
            <p:cNvGrpSpPr/>
            <p:nvPr/>
          </p:nvGrpSpPr>
          <p:grpSpPr>
            <a:xfrm>
              <a:off x="0" y="368412"/>
              <a:ext cx="1400175" cy="838088"/>
              <a:chOff x="1873513" y="1341071"/>
              <a:chExt cx="1322421" cy="791548"/>
            </a:xfrm>
          </p:grpSpPr>
          <p:sp>
            <p:nvSpPr>
              <p:cNvPr id="107" name="Freeform 106"/>
              <p:cNvSpPr/>
              <p:nvPr/>
            </p:nvSpPr>
            <p:spPr>
              <a:xfrm>
                <a:off x="1873513" y="1341071"/>
                <a:ext cx="921553" cy="789447"/>
              </a:xfrm>
              <a:custGeom>
                <a:avLst/>
                <a:gdLst>
                  <a:gd name="connsiteX0" fmla="*/ 0 w 952509"/>
                  <a:gd name="connsiteY0" fmla="*/ 0 h 828675"/>
                  <a:gd name="connsiteX1" fmla="*/ 952509 w 952509"/>
                  <a:gd name="connsiteY1" fmla="*/ 0 h 828675"/>
                  <a:gd name="connsiteX2" fmla="*/ 304807 w 952509"/>
                  <a:gd name="connsiteY2" fmla="*/ 828675 h 828675"/>
                  <a:gd name="connsiteX3" fmla="*/ 0 w 952509"/>
                  <a:gd name="connsiteY3" fmla="*/ 828675 h 828675"/>
                  <a:gd name="connsiteX0" fmla="*/ 0 w 921553"/>
                  <a:gd name="connsiteY0" fmla="*/ 2507 h 831182"/>
                  <a:gd name="connsiteX1" fmla="*/ 921553 w 921553"/>
                  <a:gd name="connsiteY1" fmla="*/ 0 h 831182"/>
                  <a:gd name="connsiteX2" fmla="*/ 304807 w 921553"/>
                  <a:gd name="connsiteY2" fmla="*/ 831182 h 831182"/>
                  <a:gd name="connsiteX3" fmla="*/ 0 w 921553"/>
                  <a:gd name="connsiteY3" fmla="*/ 831182 h 831182"/>
                  <a:gd name="connsiteX4" fmla="*/ 0 w 921553"/>
                  <a:gd name="connsiteY4" fmla="*/ 2507 h 83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553" h="831182">
                    <a:moveTo>
                      <a:pt x="0" y="2507"/>
                    </a:moveTo>
                    <a:lnTo>
                      <a:pt x="921553" y="0"/>
                    </a:lnTo>
                    <a:lnTo>
                      <a:pt x="304807" y="831182"/>
                    </a:lnTo>
                    <a:lnTo>
                      <a:pt x="0" y="831182"/>
                    </a:lnTo>
                    <a:lnTo>
                      <a:pt x="0" y="25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Parallelogram 107"/>
              <p:cNvSpPr/>
              <p:nvPr/>
            </p:nvSpPr>
            <p:spPr>
              <a:xfrm>
                <a:off x="2248197" y="1343453"/>
                <a:ext cx="947737" cy="789166"/>
              </a:xfrm>
              <a:prstGeom prst="parallelogram">
                <a:avLst>
                  <a:gd name="adj" fmla="val 775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 name="Picture 5">
            <a:extLst>
              <a:ext uri="{FF2B5EF4-FFF2-40B4-BE49-F238E27FC236}">
                <a16:creationId xmlns:a16="http://schemas.microsoft.com/office/drawing/2014/main" id="{274CDDD5-D001-D05D-7AF3-5015FA5D4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23" y="1299856"/>
            <a:ext cx="9161314" cy="5170551"/>
          </a:xfrm>
          <a:prstGeom prst="rect">
            <a:avLst/>
          </a:prstGeom>
        </p:spPr>
      </p:pic>
    </p:spTree>
    <p:extLst>
      <p:ext uri="{BB962C8B-B14F-4D97-AF65-F5344CB8AC3E}">
        <p14:creationId xmlns:p14="http://schemas.microsoft.com/office/powerpoint/2010/main" val="40979428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78737" y="6360949"/>
            <a:ext cx="2743200" cy="365125"/>
          </a:xfrm>
        </p:spPr>
        <p:txBody>
          <a:bodyPr/>
          <a:lstStyle/>
          <a:p>
            <a:fld id="{9CB422CC-6FBB-410B-AED0-614C2BCF7918}" type="datetime1">
              <a:rPr lang="en-US" sz="1000" smtClean="0"/>
              <a:t>06-Jul-24</a:t>
            </a:fld>
            <a:endParaRPr lang="en-US" sz="1000" dirty="0"/>
          </a:p>
        </p:txBody>
      </p:sp>
      <p:sp>
        <p:nvSpPr>
          <p:cNvPr id="3" name="Slide Number Placeholder 2"/>
          <p:cNvSpPr>
            <a:spLocks noGrp="1"/>
          </p:cNvSpPr>
          <p:nvPr>
            <p:ph type="sldNum" sz="quarter" idx="12"/>
          </p:nvPr>
        </p:nvSpPr>
        <p:spPr>
          <a:xfrm>
            <a:off x="10558300" y="6365571"/>
            <a:ext cx="1052508" cy="365125"/>
          </a:xfrm>
        </p:spPr>
        <p:txBody>
          <a:bodyPr/>
          <a:lstStyle/>
          <a:p>
            <a:pPr algn="r"/>
            <a:fld id="{1D48F253-F5B0-4468-8B1A-270C3C95458C}" type="slidenum">
              <a:rPr lang="en-US" sz="1000" smtClean="0"/>
              <a:pPr algn="r"/>
              <a:t>6</a:t>
            </a:fld>
            <a:endParaRPr lang="en-US" sz="1000" dirty="0"/>
          </a:p>
        </p:txBody>
      </p:sp>
      <p:grpSp>
        <p:nvGrpSpPr>
          <p:cNvPr id="81" name="Group 80"/>
          <p:cNvGrpSpPr/>
          <p:nvPr/>
        </p:nvGrpSpPr>
        <p:grpSpPr>
          <a:xfrm rot="10800000">
            <a:off x="-25628" y="6738766"/>
            <a:ext cx="12217628" cy="403410"/>
            <a:chOff x="1" y="-19052"/>
            <a:chExt cx="12191998" cy="360365"/>
          </a:xfrm>
        </p:grpSpPr>
        <p:sp>
          <p:nvSpPr>
            <p:cNvPr id="97" name="Freeform 96"/>
            <p:cNvSpPr/>
            <p:nvPr/>
          </p:nvSpPr>
          <p:spPr>
            <a:xfrm rot="5400000">
              <a:off x="3712948" y="-3731998"/>
              <a:ext cx="360363" cy="7786258"/>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98" name="Freeform 97"/>
            <p:cNvSpPr/>
            <p:nvPr/>
          </p:nvSpPr>
          <p:spPr>
            <a:xfrm>
              <a:off x="7397557" y="-19052"/>
              <a:ext cx="4794442" cy="360365"/>
            </a:xfrm>
            <a:custGeom>
              <a:avLst/>
              <a:gdLst>
                <a:gd name="connsiteX0" fmla="*/ 1728379 w 4794442"/>
                <a:gd name="connsiteY0" fmla="*/ 0 h 360365"/>
                <a:gd name="connsiteX1" fmla="*/ 4794442 w 4794442"/>
                <a:gd name="connsiteY1" fmla="*/ 0 h 360365"/>
                <a:gd name="connsiteX2" fmla="*/ 4794442 w 4794442"/>
                <a:gd name="connsiteY2" fmla="*/ 360365 h 360365"/>
                <a:gd name="connsiteX3" fmla="*/ 1728379 w 4794442"/>
                <a:gd name="connsiteY3" fmla="*/ 360365 h 360365"/>
                <a:gd name="connsiteX4" fmla="*/ 345676 w 4794442"/>
                <a:gd name="connsiteY4" fmla="*/ 360365 h 360365"/>
                <a:gd name="connsiteX5" fmla="*/ 0 w 4794442"/>
                <a:gd name="connsiteY5" fmla="*/ 2 h 360365"/>
                <a:gd name="connsiteX6" fmla="*/ 1728379 w 4794442"/>
                <a:gd name="connsiteY6" fmla="*/ 2 h 36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442" h="360365">
                  <a:moveTo>
                    <a:pt x="1728379" y="0"/>
                  </a:moveTo>
                  <a:lnTo>
                    <a:pt x="4794442" y="0"/>
                  </a:lnTo>
                  <a:lnTo>
                    <a:pt x="4794442" y="360365"/>
                  </a:lnTo>
                  <a:lnTo>
                    <a:pt x="1728379" y="360365"/>
                  </a:lnTo>
                  <a:lnTo>
                    <a:pt x="345676" y="360365"/>
                  </a:lnTo>
                  <a:lnTo>
                    <a:pt x="0" y="2"/>
                  </a:lnTo>
                  <a:lnTo>
                    <a:pt x="1728379" y="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0" y="368412"/>
            <a:ext cx="6187421" cy="838088"/>
            <a:chOff x="0" y="368412"/>
            <a:chExt cx="6187421" cy="838088"/>
          </a:xfrm>
        </p:grpSpPr>
        <p:sp>
          <p:nvSpPr>
            <p:cNvPr id="141" name="Rectangle 140"/>
            <p:cNvSpPr/>
            <p:nvPr/>
          </p:nvSpPr>
          <p:spPr>
            <a:xfrm>
              <a:off x="1260623" y="464291"/>
              <a:ext cx="4926798" cy="646331"/>
            </a:xfrm>
            <a:prstGeom prst="rect">
              <a:avLst/>
            </a:prstGeom>
          </p:spPr>
          <p:txBody>
            <a:bodyPr wrap="none">
              <a:spAutoFit/>
            </a:bodyPr>
            <a:lstStyle/>
            <a:p>
              <a:r>
                <a:rPr lang="en-ID" sz="3600" b="1" spc="150" dirty="0">
                  <a:solidFill>
                    <a:schemeClr val="tx1">
                      <a:lumMod val="75000"/>
                      <a:lumOff val="25000"/>
                    </a:schemeClr>
                  </a:solidFill>
                  <a:latin typeface="Segoe UI" panose="020B0502040204020203" pitchFamily="34" charset="0"/>
                  <a:cs typeface="Segoe UI" panose="020B0502040204020203" pitchFamily="34" charset="0"/>
                </a:rPr>
                <a:t>CONTENT ANALYSIS</a:t>
              </a:r>
              <a:endParaRPr lang="en-US" sz="3600" b="1" spc="15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42" name="Group 141"/>
            <p:cNvGrpSpPr/>
            <p:nvPr/>
          </p:nvGrpSpPr>
          <p:grpSpPr>
            <a:xfrm>
              <a:off x="0" y="368412"/>
              <a:ext cx="1400175" cy="838088"/>
              <a:chOff x="1873513" y="1341071"/>
              <a:chExt cx="1322421" cy="791548"/>
            </a:xfrm>
          </p:grpSpPr>
          <p:sp>
            <p:nvSpPr>
              <p:cNvPr id="143" name="Freeform 142"/>
              <p:cNvSpPr/>
              <p:nvPr/>
            </p:nvSpPr>
            <p:spPr>
              <a:xfrm>
                <a:off x="1873513" y="1341071"/>
                <a:ext cx="921553" cy="789447"/>
              </a:xfrm>
              <a:custGeom>
                <a:avLst/>
                <a:gdLst>
                  <a:gd name="connsiteX0" fmla="*/ 0 w 952509"/>
                  <a:gd name="connsiteY0" fmla="*/ 0 h 828675"/>
                  <a:gd name="connsiteX1" fmla="*/ 952509 w 952509"/>
                  <a:gd name="connsiteY1" fmla="*/ 0 h 828675"/>
                  <a:gd name="connsiteX2" fmla="*/ 304807 w 952509"/>
                  <a:gd name="connsiteY2" fmla="*/ 828675 h 828675"/>
                  <a:gd name="connsiteX3" fmla="*/ 0 w 952509"/>
                  <a:gd name="connsiteY3" fmla="*/ 828675 h 828675"/>
                  <a:gd name="connsiteX0" fmla="*/ 0 w 921553"/>
                  <a:gd name="connsiteY0" fmla="*/ 2507 h 831182"/>
                  <a:gd name="connsiteX1" fmla="*/ 921553 w 921553"/>
                  <a:gd name="connsiteY1" fmla="*/ 0 h 831182"/>
                  <a:gd name="connsiteX2" fmla="*/ 304807 w 921553"/>
                  <a:gd name="connsiteY2" fmla="*/ 831182 h 831182"/>
                  <a:gd name="connsiteX3" fmla="*/ 0 w 921553"/>
                  <a:gd name="connsiteY3" fmla="*/ 831182 h 831182"/>
                  <a:gd name="connsiteX4" fmla="*/ 0 w 921553"/>
                  <a:gd name="connsiteY4" fmla="*/ 2507 h 83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553" h="831182">
                    <a:moveTo>
                      <a:pt x="0" y="2507"/>
                    </a:moveTo>
                    <a:lnTo>
                      <a:pt x="921553" y="0"/>
                    </a:lnTo>
                    <a:lnTo>
                      <a:pt x="304807" y="831182"/>
                    </a:lnTo>
                    <a:lnTo>
                      <a:pt x="0" y="831182"/>
                    </a:lnTo>
                    <a:lnTo>
                      <a:pt x="0" y="25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Parallelogram 143"/>
              <p:cNvSpPr/>
              <p:nvPr/>
            </p:nvSpPr>
            <p:spPr>
              <a:xfrm>
                <a:off x="2248197" y="1343453"/>
                <a:ext cx="947737" cy="789166"/>
              </a:xfrm>
              <a:prstGeom prst="parallelogram">
                <a:avLst>
                  <a:gd name="adj" fmla="val 775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 name="Picture 6">
            <a:extLst>
              <a:ext uri="{FF2B5EF4-FFF2-40B4-BE49-F238E27FC236}">
                <a16:creationId xmlns:a16="http://schemas.microsoft.com/office/drawing/2014/main" id="{E1D4DC35-A49A-7553-7241-1D936B9C5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23" y="1299856"/>
            <a:ext cx="9161314" cy="5158997"/>
          </a:xfrm>
          <a:prstGeom prst="rect">
            <a:avLst/>
          </a:prstGeom>
        </p:spPr>
      </p:pic>
    </p:spTree>
    <p:extLst>
      <p:ext uri="{BB962C8B-B14F-4D97-AF65-F5344CB8AC3E}">
        <p14:creationId xmlns:p14="http://schemas.microsoft.com/office/powerpoint/2010/main" val="4832760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78737" y="6360953"/>
            <a:ext cx="2743200" cy="365125"/>
          </a:xfrm>
        </p:spPr>
        <p:txBody>
          <a:bodyPr/>
          <a:lstStyle/>
          <a:p>
            <a:fld id="{9CB422CC-6FBB-410B-AED0-614C2BCF7918}" type="datetime1">
              <a:rPr lang="en-US" sz="1000" smtClean="0"/>
              <a:t>06-Jul-24</a:t>
            </a:fld>
            <a:endParaRPr lang="en-US" sz="1000" dirty="0"/>
          </a:p>
        </p:txBody>
      </p:sp>
      <p:sp>
        <p:nvSpPr>
          <p:cNvPr id="3" name="Slide Number Placeholder 2"/>
          <p:cNvSpPr>
            <a:spLocks noGrp="1"/>
          </p:cNvSpPr>
          <p:nvPr>
            <p:ph type="sldNum" sz="quarter" idx="12"/>
          </p:nvPr>
        </p:nvSpPr>
        <p:spPr>
          <a:xfrm>
            <a:off x="10558300" y="6365573"/>
            <a:ext cx="1052508" cy="365125"/>
          </a:xfrm>
        </p:spPr>
        <p:txBody>
          <a:bodyPr/>
          <a:lstStyle/>
          <a:p>
            <a:pPr algn="r"/>
            <a:fld id="{1D48F253-F5B0-4468-8B1A-270C3C95458C}" type="slidenum">
              <a:rPr lang="en-US" sz="1000" smtClean="0"/>
              <a:pPr algn="r"/>
              <a:t>7</a:t>
            </a:fld>
            <a:endParaRPr lang="en-US" sz="1000" dirty="0"/>
          </a:p>
        </p:txBody>
      </p:sp>
      <p:grpSp>
        <p:nvGrpSpPr>
          <p:cNvPr id="81" name="Group 80"/>
          <p:cNvGrpSpPr/>
          <p:nvPr/>
        </p:nvGrpSpPr>
        <p:grpSpPr>
          <a:xfrm rot="10800000">
            <a:off x="-25628" y="6738766"/>
            <a:ext cx="12217628" cy="403410"/>
            <a:chOff x="1" y="-19052"/>
            <a:chExt cx="12191998" cy="360365"/>
          </a:xfrm>
        </p:grpSpPr>
        <p:sp>
          <p:nvSpPr>
            <p:cNvPr id="97" name="Freeform 96"/>
            <p:cNvSpPr/>
            <p:nvPr/>
          </p:nvSpPr>
          <p:spPr>
            <a:xfrm rot="5400000">
              <a:off x="3712948" y="-3731998"/>
              <a:ext cx="360363" cy="7786258"/>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98" name="Freeform 97"/>
            <p:cNvSpPr/>
            <p:nvPr/>
          </p:nvSpPr>
          <p:spPr>
            <a:xfrm>
              <a:off x="7397557" y="-19052"/>
              <a:ext cx="4794442" cy="360365"/>
            </a:xfrm>
            <a:custGeom>
              <a:avLst/>
              <a:gdLst>
                <a:gd name="connsiteX0" fmla="*/ 1728379 w 4794442"/>
                <a:gd name="connsiteY0" fmla="*/ 0 h 360365"/>
                <a:gd name="connsiteX1" fmla="*/ 4794442 w 4794442"/>
                <a:gd name="connsiteY1" fmla="*/ 0 h 360365"/>
                <a:gd name="connsiteX2" fmla="*/ 4794442 w 4794442"/>
                <a:gd name="connsiteY2" fmla="*/ 360365 h 360365"/>
                <a:gd name="connsiteX3" fmla="*/ 1728379 w 4794442"/>
                <a:gd name="connsiteY3" fmla="*/ 360365 h 360365"/>
                <a:gd name="connsiteX4" fmla="*/ 345676 w 4794442"/>
                <a:gd name="connsiteY4" fmla="*/ 360365 h 360365"/>
                <a:gd name="connsiteX5" fmla="*/ 0 w 4794442"/>
                <a:gd name="connsiteY5" fmla="*/ 2 h 360365"/>
                <a:gd name="connsiteX6" fmla="*/ 1728379 w 4794442"/>
                <a:gd name="connsiteY6" fmla="*/ 2 h 36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442" h="360365">
                  <a:moveTo>
                    <a:pt x="1728379" y="0"/>
                  </a:moveTo>
                  <a:lnTo>
                    <a:pt x="4794442" y="0"/>
                  </a:lnTo>
                  <a:lnTo>
                    <a:pt x="4794442" y="360365"/>
                  </a:lnTo>
                  <a:lnTo>
                    <a:pt x="1728379" y="360365"/>
                  </a:lnTo>
                  <a:lnTo>
                    <a:pt x="345676" y="360365"/>
                  </a:lnTo>
                  <a:lnTo>
                    <a:pt x="0" y="2"/>
                  </a:lnTo>
                  <a:lnTo>
                    <a:pt x="1728379" y="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0" y="368412"/>
            <a:ext cx="6510458" cy="838088"/>
            <a:chOff x="0" y="368412"/>
            <a:chExt cx="6510458" cy="838088"/>
          </a:xfrm>
        </p:grpSpPr>
        <p:sp>
          <p:nvSpPr>
            <p:cNvPr id="141" name="Rectangle 140"/>
            <p:cNvSpPr/>
            <p:nvPr/>
          </p:nvSpPr>
          <p:spPr>
            <a:xfrm>
              <a:off x="1260623" y="464291"/>
              <a:ext cx="5249835" cy="646331"/>
            </a:xfrm>
            <a:prstGeom prst="rect">
              <a:avLst/>
            </a:prstGeom>
          </p:spPr>
          <p:txBody>
            <a:bodyPr wrap="none">
              <a:spAutoFit/>
            </a:bodyPr>
            <a:lstStyle/>
            <a:p>
              <a:r>
                <a:rPr lang="en-ID" sz="3600" b="1" spc="150" dirty="0">
                  <a:solidFill>
                    <a:schemeClr val="tx1">
                      <a:lumMod val="75000"/>
                      <a:lumOff val="25000"/>
                    </a:schemeClr>
                  </a:solidFill>
                  <a:latin typeface="Segoe UI" panose="020B0502040204020203" pitchFamily="34" charset="0"/>
                  <a:cs typeface="Segoe UI" panose="020B0502040204020203" pitchFamily="34" charset="0"/>
                </a:rPr>
                <a:t>TEMPORAL ANALYSIS</a:t>
              </a:r>
              <a:endParaRPr lang="en-US" sz="3600" b="1" spc="15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42" name="Group 141"/>
            <p:cNvGrpSpPr/>
            <p:nvPr/>
          </p:nvGrpSpPr>
          <p:grpSpPr>
            <a:xfrm>
              <a:off x="0" y="368412"/>
              <a:ext cx="1400175" cy="838088"/>
              <a:chOff x="1873513" y="1341071"/>
              <a:chExt cx="1322421" cy="791548"/>
            </a:xfrm>
          </p:grpSpPr>
          <p:sp>
            <p:nvSpPr>
              <p:cNvPr id="143" name="Freeform 142"/>
              <p:cNvSpPr/>
              <p:nvPr/>
            </p:nvSpPr>
            <p:spPr>
              <a:xfrm>
                <a:off x="1873513" y="1341071"/>
                <a:ext cx="921553" cy="789447"/>
              </a:xfrm>
              <a:custGeom>
                <a:avLst/>
                <a:gdLst>
                  <a:gd name="connsiteX0" fmla="*/ 0 w 952509"/>
                  <a:gd name="connsiteY0" fmla="*/ 0 h 828675"/>
                  <a:gd name="connsiteX1" fmla="*/ 952509 w 952509"/>
                  <a:gd name="connsiteY1" fmla="*/ 0 h 828675"/>
                  <a:gd name="connsiteX2" fmla="*/ 304807 w 952509"/>
                  <a:gd name="connsiteY2" fmla="*/ 828675 h 828675"/>
                  <a:gd name="connsiteX3" fmla="*/ 0 w 952509"/>
                  <a:gd name="connsiteY3" fmla="*/ 828675 h 828675"/>
                  <a:gd name="connsiteX0" fmla="*/ 0 w 921553"/>
                  <a:gd name="connsiteY0" fmla="*/ 2507 h 831182"/>
                  <a:gd name="connsiteX1" fmla="*/ 921553 w 921553"/>
                  <a:gd name="connsiteY1" fmla="*/ 0 h 831182"/>
                  <a:gd name="connsiteX2" fmla="*/ 304807 w 921553"/>
                  <a:gd name="connsiteY2" fmla="*/ 831182 h 831182"/>
                  <a:gd name="connsiteX3" fmla="*/ 0 w 921553"/>
                  <a:gd name="connsiteY3" fmla="*/ 831182 h 831182"/>
                  <a:gd name="connsiteX4" fmla="*/ 0 w 921553"/>
                  <a:gd name="connsiteY4" fmla="*/ 2507 h 83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553" h="831182">
                    <a:moveTo>
                      <a:pt x="0" y="2507"/>
                    </a:moveTo>
                    <a:lnTo>
                      <a:pt x="921553" y="0"/>
                    </a:lnTo>
                    <a:lnTo>
                      <a:pt x="304807" y="831182"/>
                    </a:lnTo>
                    <a:lnTo>
                      <a:pt x="0" y="831182"/>
                    </a:lnTo>
                    <a:lnTo>
                      <a:pt x="0" y="25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Parallelogram 143"/>
              <p:cNvSpPr/>
              <p:nvPr/>
            </p:nvSpPr>
            <p:spPr>
              <a:xfrm>
                <a:off x="2248197" y="1343453"/>
                <a:ext cx="947737" cy="789166"/>
              </a:xfrm>
              <a:prstGeom prst="parallelogram">
                <a:avLst>
                  <a:gd name="adj" fmla="val 775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 name="Picture 5">
            <a:extLst>
              <a:ext uri="{FF2B5EF4-FFF2-40B4-BE49-F238E27FC236}">
                <a16:creationId xmlns:a16="http://schemas.microsoft.com/office/drawing/2014/main" id="{3B1CE29D-B37E-44F1-C35E-682AFF024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23" y="1204275"/>
            <a:ext cx="9161314" cy="5154520"/>
          </a:xfrm>
          <a:prstGeom prst="rect">
            <a:avLst/>
          </a:prstGeom>
        </p:spPr>
      </p:pic>
    </p:spTree>
    <p:extLst>
      <p:ext uri="{BB962C8B-B14F-4D97-AF65-F5344CB8AC3E}">
        <p14:creationId xmlns:p14="http://schemas.microsoft.com/office/powerpoint/2010/main" val="6952239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78737" y="6360953"/>
            <a:ext cx="2743200" cy="365125"/>
          </a:xfrm>
        </p:spPr>
        <p:txBody>
          <a:bodyPr/>
          <a:lstStyle/>
          <a:p>
            <a:fld id="{9CB422CC-6FBB-410B-AED0-614C2BCF7918}" type="datetime1">
              <a:rPr lang="en-US" sz="1000" smtClean="0"/>
              <a:t>06-Jul-24</a:t>
            </a:fld>
            <a:endParaRPr lang="en-US" sz="1000" dirty="0"/>
          </a:p>
        </p:txBody>
      </p:sp>
      <p:sp>
        <p:nvSpPr>
          <p:cNvPr id="3" name="Slide Number Placeholder 2"/>
          <p:cNvSpPr>
            <a:spLocks noGrp="1"/>
          </p:cNvSpPr>
          <p:nvPr>
            <p:ph type="sldNum" sz="quarter" idx="12"/>
          </p:nvPr>
        </p:nvSpPr>
        <p:spPr>
          <a:xfrm>
            <a:off x="10558300" y="6365573"/>
            <a:ext cx="1052508" cy="365125"/>
          </a:xfrm>
        </p:spPr>
        <p:txBody>
          <a:bodyPr/>
          <a:lstStyle/>
          <a:p>
            <a:pPr algn="r"/>
            <a:fld id="{1D48F253-F5B0-4468-8B1A-270C3C95458C}" type="slidenum">
              <a:rPr lang="en-US" sz="1000" smtClean="0"/>
              <a:pPr algn="r"/>
              <a:t>8</a:t>
            </a:fld>
            <a:endParaRPr lang="en-US" sz="1000" dirty="0"/>
          </a:p>
        </p:txBody>
      </p:sp>
      <p:grpSp>
        <p:nvGrpSpPr>
          <p:cNvPr id="81" name="Group 80"/>
          <p:cNvGrpSpPr/>
          <p:nvPr/>
        </p:nvGrpSpPr>
        <p:grpSpPr>
          <a:xfrm rot="10800000">
            <a:off x="-25628" y="6738766"/>
            <a:ext cx="12217628" cy="403410"/>
            <a:chOff x="1" y="-19052"/>
            <a:chExt cx="12191998" cy="360365"/>
          </a:xfrm>
        </p:grpSpPr>
        <p:sp>
          <p:nvSpPr>
            <p:cNvPr id="97" name="Freeform 96"/>
            <p:cNvSpPr/>
            <p:nvPr/>
          </p:nvSpPr>
          <p:spPr>
            <a:xfrm rot="5400000">
              <a:off x="3712948" y="-3731998"/>
              <a:ext cx="360363" cy="7786258"/>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98" name="Freeform 97"/>
            <p:cNvSpPr/>
            <p:nvPr/>
          </p:nvSpPr>
          <p:spPr>
            <a:xfrm>
              <a:off x="7397557" y="-19052"/>
              <a:ext cx="4794442" cy="360365"/>
            </a:xfrm>
            <a:custGeom>
              <a:avLst/>
              <a:gdLst>
                <a:gd name="connsiteX0" fmla="*/ 1728379 w 4794442"/>
                <a:gd name="connsiteY0" fmla="*/ 0 h 360365"/>
                <a:gd name="connsiteX1" fmla="*/ 4794442 w 4794442"/>
                <a:gd name="connsiteY1" fmla="*/ 0 h 360365"/>
                <a:gd name="connsiteX2" fmla="*/ 4794442 w 4794442"/>
                <a:gd name="connsiteY2" fmla="*/ 360365 h 360365"/>
                <a:gd name="connsiteX3" fmla="*/ 1728379 w 4794442"/>
                <a:gd name="connsiteY3" fmla="*/ 360365 h 360365"/>
                <a:gd name="connsiteX4" fmla="*/ 345676 w 4794442"/>
                <a:gd name="connsiteY4" fmla="*/ 360365 h 360365"/>
                <a:gd name="connsiteX5" fmla="*/ 0 w 4794442"/>
                <a:gd name="connsiteY5" fmla="*/ 2 h 360365"/>
                <a:gd name="connsiteX6" fmla="*/ 1728379 w 4794442"/>
                <a:gd name="connsiteY6" fmla="*/ 2 h 36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442" h="360365">
                  <a:moveTo>
                    <a:pt x="1728379" y="0"/>
                  </a:moveTo>
                  <a:lnTo>
                    <a:pt x="4794442" y="0"/>
                  </a:lnTo>
                  <a:lnTo>
                    <a:pt x="4794442" y="360365"/>
                  </a:lnTo>
                  <a:lnTo>
                    <a:pt x="1728379" y="360365"/>
                  </a:lnTo>
                  <a:lnTo>
                    <a:pt x="345676" y="360365"/>
                  </a:lnTo>
                  <a:lnTo>
                    <a:pt x="0" y="2"/>
                  </a:lnTo>
                  <a:lnTo>
                    <a:pt x="1728379" y="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0" y="368412"/>
            <a:ext cx="8583782" cy="838088"/>
            <a:chOff x="0" y="368412"/>
            <a:chExt cx="8583782" cy="838088"/>
          </a:xfrm>
        </p:grpSpPr>
        <p:sp>
          <p:nvSpPr>
            <p:cNvPr id="141" name="Rectangle 140"/>
            <p:cNvSpPr/>
            <p:nvPr/>
          </p:nvSpPr>
          <p:spPr>
            <a:xfrm>
              <a:off x="1260623" y="464291"/>
              <a:ext cx="7323159" cy="646331"/>
            </a:xfrm>
            <a:prstGeom prst="rect">
              <a:avLst/>
            </a:prstGeom>
          </p:spPr>
          <p:txBody>
            <a:bodyPr wrap="none">
              <a:spAutoFit/>
            </a:bodyPr>
            <a:lstStyle/>
            <a:p>
              <a:r>
                <a:rPr lang="en-ID" sz="3600" b="1" spc="150" dirty="0">
                  <a:solidFill>
                    <a:schemeClr val="tx1">
                      <a:lumMod val="75000"/>
                      <a:lumOff val="25000"/>
                    </a:schemeClr>
                  </a:solidFill>
                  <a:latin typeface="Segoe UI" panose="020B0502040204020203" pitchFamily="34" charset="0"/>
                  <a:cs typeface="Segoe UI" panose="020B0502040204020203" pitchFamily="34" charset="0"/>
                </a:rPr>
                <a:t>USER ENGAGEMENT INSIGHTS</a:t>
              </a:r>
              <a:endParaRPr lang="en-US" sz="3600" b="1" spc="15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42" name="Group 141"/>
            <p:cNvGrpSpPr/>
            <p:nvPr/>
          </p:nvGrpSpPr>
          <p:grpSpPr>
            <a:xfrm>
              <a:off x="0" y="368412"/>
              <a:ext cx="1400175" cy="838088"/>
              <a:chOff x="1873513" y="1341071"/>
              <a:chExt cx="1322421" cy="791548"/>
            </a:xfrm>
          </p:grpSpPr>
          <p:sp>
            <p:nvSpPr>
              <p:cNvPr id="143" name="Freeform 142"/>
              <p:cNvSpPr/>
              <p:nvPr/>
            </p:nvSpPr>
            <p:spPr>
              <a:xfrm>
                <a:off x="1873513" y="1341071"/>
                <a:ext cx="921553" cy="789447"/>
              </a:xfrm>
              <a:custGeom>
                <a:avLst/>
                <a:gdLst>
                  <a:gd name="connsiteX0" fmla="*/ 0 w 952509"/>
                  <a:gd name="connsiteY0" fmla="*/ 0 h 828675"/>
                  <a:gd name="connsiteX1" fmla="*/ 952509 w 952509"/>
                  <a:gd name="connsiteY1" fmla="*/ 0 h 828675"/>
                  <a:gd name="connsiteX2" fmla="*/ 304807 w 952509"/>
                  <a:gd name="connsiteY2" fmla="*/ 828675 h 828675"/>
                  <a:gd name="connsiteX3" fmla="*/ 0 w 952509"/>
                  <a:gd name="connsiteY3" fmla="*/ 828675 h 828675"/>
                  <a:gd name="connsiteX0" fmla="*/ 0 w 921553"/>
                  <a:gd name="connsiteY0" fmla="*/ 2507 h 831182"/>
                  <a:gd name="connsiteX1" fmla="*/ 921553 w 921553"/>
                  <a:gd name="connsiteY1" fmla="*/ 0 h 831182"/>
                  <a:gd name="connsiteX2" fmla="*/ 304807 w 921553"/>
                  <a:gd name="connsiteY2" fmla="*/ 831182 h 831182"/>
                  <a:gd name="connsiteX3" fmla="*/ 0 w 921553"/>
                  <a:gd name="connsiteY3" fmla="*/ 831182 h 831182"/>
                  <a:gd name="connsiteX4" fmla="*/ 0 w 921553"/>
                  <a:gd name="connsiteY4" fmla="*/ 2507 h 83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553" h="831182">
                    <a:moveTo>
                      <a:pt x="0" y="2507"/>
                    </a:moveTo>
                    <a:lnTo>
                      <a:pt x="921553" y="0"/>
                    </a:lnTo>
                    <a:lnTo>
                      <a:pt x="304807" y="831182"/>
                    </a:lnTo>
                    <a:lnTo>
                      <a:pt x="0" y="831182"/>
                    </a:lnTo>
                    <a:lnTo>
                      <a:pt x="0" y="25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Parallelogram 143"/>
              <p:cNvSpPr/>
              <p:nvPr/>
            </p:nvSpPr>
            <p:spPr>
              <a:xfrm>
                <a:off x="2248197" y="1343453"/>
                <a:ext cx="947737" cy="789166"/>
              </a:xfrm>
              <a:prstGeom prst="parallelogram">
                <a:avLst>
                  <a:gd name="adj" fmla="val 775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 name="Picture 5">
            <a:extLst>
              <a:ext uri="{FF2B5EF4-FFF2-40B4-BE49-F238E27FC236}">
                <a16:creationId xmlns:a16="http://schemas.microsoft.com/office/drawing/2014/main" id="{E42189B4-8595-1CAB-42D4-4DCBF9502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23" y="1203978"/>
            <a:ext cx="9161314" cy="5169233"/>
          </a:xfrm>
          <a:prstGeom prst="rect">
            <a:avLst/>
          </a:prstGeom>
        </p:spPr>
      </p:pic>
    </p:spTree>
    <p:extLst>
      <p:ext uri="{BB962C8B-B14F-4D97-AF65-F5344CB8AC3E}">
        <p14:creationId xmlns:p14="http://schemas.microsoft.com/office/powerpoint/2010/main" val="25230301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grpSp>
        <p:nvGrpSpPr>
          <p:cNvPr id="69" name="Group 68"/>
          <p:cNvGrpSpPr/>
          <p:nvPr/>
        </p:nvGrpSpPr>
        <p:grpSpPr>
          <a:xfrm rot="10800000">
            <a:off x="-25628" y="6738766"/>
            <a:ext cx="12217628" cy="403410"/>
            <a:chOff x="1" y="-19052"/>
            <a:chExt cx="12191998" cy="360365"/>
          </a:xfrm>
        </p:grpSpPr>
        <p:sp>
          <p:nvSpPr>
            <p:cNvPr id="70" name="Freeform 69"/>
            <p:cNvSpPr/>
            <p:nvPr/>
          </p:nvSpPr>
          <p:spPr>
            <a:xfrm rot="5400000">
              <a:off x="3712948" y="-3731998"/>
              <a:ext cx="360363" cy="7786258"/>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71" name="Freeform 70"/>
            <p:cNvSpPr/>
            <p:nvPr/>
          </p:nvSpPr>
          <p:spPr>
            <a:xfrm>
              <a:off x="7397557" y="-19052"/>
              <a:ext cx="4794442" cy="360365"/>
            </a:xfrm>
            <a:custGeom>
              <a:avLst/>
              <a:gdLst>
                <a:gd name="connsiteX0" fmla="*/ 1728379 w 4794442"/>
                <a:gd name="connsiteY0" fmla="*/ 0 h 360365"/>
                <a:gd name="connsiteX1" fmla="*/ 4794442 w 4794442"/>
                <a:gd name="connsiteY1" fmla="*/ 0 h 360365"/>
                <a:gd name="connsiteX2" fmla="*/ 4794442 w 4794442"/>
                <a:gd name="connsiteY2" fmla="*/ 360365 h 360365"/>
                <a:gd name="connsiteX3" fmla="*/ 1728379 w 4794442"/>
                <a:gd name="connsiteY3" fmla="*/ 360365 h 360365"/>
                <a:gd name="connsiteX4" fmla="*/ 345676 w 4794442"/>
                <a:gd name="connsiteY4" fmla="*/ 360365 h 360365"/>
                <a:gd name="connsiteX5" fmla="*/ 0 w 4794442"/>
                <a:gd name="connsiteY5" fmla="*/ 2 h 360365"/>
                <a:gd name="connsiteX6" fmla="*/ 1728379 w 4794442"/>
                <a:gd name="connsiteY6" fmla="*/ 2 h 36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442" h="360365">
                  <a:moveTo>
                    <a:pt x="1728379" y="0"/>
                  </a:moveTo>
                  <a:lnTo>
                    <a:pt x="4794442" y="0"/>
                  </a:lnTo>
                  <a:lnTo>
                    <a:pt x="4794442" y="360365"/>
                  </a:lnTo>
                  <a:lnTo>
                    <a:pt x="1728379" y="360365"/>
                  </a:lnTo>
                  <a:lnTo>
                    <a:pt x="345676" y="360365"/>
                  </a:lnTo>
                  <a:lnTo>
                    <a:pt x="0" y="2"/>
                  </a:lnTo>
                  <a:lnTo>
                    <a:pt x="1728379" y="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p:cNvSpPr>
            <a:spLocks noGrp="1"/>
          </p:cNvSpPr>
          <p:nvPr>
            <p:ph type="dt" sz="half" idx="10"/>
          </p:nvPr>
        </p:nvSpPr>
        <p:spPr/>
        <p:txBody>
          <a:bodyPr/>
          <a:lstStyle/>
          <a:p>
            <a:fld id="{41092BC3-3995-470A-80A9-786F9B80074D}" type="datetime1">
              <a:rPr lang="en-US" sz="1000" smtClean="0"/>
              <a:t>06-Jul-24</a:t>
            </a:fld>
            <a:endParaRPr lang="en-US" sz="1000" dirty="0"/>
          </a:p>
        </p:txBody>
      </p:sp>
      <p:sp>
        <p:nvSpPr>
          <p:cNvPr id="3" name="Slide Number Placeholder 2"/>
          <p:cNvSpPr>
            <a:spLocks noGrp="1"/>
          </p:cNvSpPr>
          <p:nvPr>
            <p:ph type="sldNum" sz="quarter" idx="12"/>
          </p:nvPr>
        </p:nvSpPr>
        <p:spPr/>
        <p:txBody>
          <a:bodyPr/>
          <a:lstStyle/>
          <a:p>
            <a:pPr algn="r"/>
            <a:fld id="{1D48F253-F5B0-4468-8B1A-270C3C95458C}" type="slidenum">
              <a:rPr lang="en-US" sz="1000" smtClean="0"/>
              <a:pPr algn="r"/>
              <a:t>9</a:t>
            </a:fld>
            <a:endParaRPr lang="en-US" sz="1000" dirty="0"/>
          </a:p>
        </p:txBody>
      </p:sp>
      <p:grpSp>
        <p:nvGrpSpPr>
          <p:cNvPr id="103" name="Group 102"/>
          <p:cNvGrpSpPr/>
          <p:nvPr/>
        </p:nvGrpSpPr>
        <p:grpSpPr>
          <a:xfrm>
            <a:off x="0" y="368412"/>
            <a:ext cx="6424216" cy="838088"/>
            <a:chOff x="0" y="368412"/>
            <a:chExt cx="6424216" cy="838088"/>
          </a:xfrm>
        </p:grpSpPr>
        <p:sp>
          <p:nvSpPr>
            <p:cNvPr id="104" name="Rectangle 103"/>
            <p:cNvSpPr/>
            <p:nvPr/>
          </p:nvSpPr>
          <p:spPr>
            <a:xfrm>
              <a:off x="1260623" y="464291"/>
              <a:ext cx="5163593" cy="646331"/>
            </a:xfrm>
            <a:prstGeom prst="rect">
              <a:avLst/>
            </a:prstGeom>
          </p:spPr>
          <p:txBody>
            <a:bodyPr wrap="none">
              <a:spAutoFit/>
            </a:bodyPr>
            <a:lstStyle/>
            <a:p>
              <a:r>
                <a:rPr lang="en-ID" sz="3600" b="1" spc="150" dirty="0">
                  <a:solidFill>
                    <a:schemeClr val="tx1">
                      <a:lumMod val="75000"/>
                      <a:lumOff val="25000"/>
                    </a:schemeClr>
                  </a:solidFill>
                  <a:latin typeface="Segoe UI" panose="020B0502040204020203" pitchFamily="34" charset="0"/>
                  <a:cs typeface="Segoe UI" panose="020B0502040204020203" pitchFamily="34" charset="0"/>
                </a:rPr>
                <a:t>RECOMMENDATIONS</a:t>
              </a:r>
              <a:endParaRPr lang="en-US" sz="3600" b="1" spc="15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105" name="Group 104"/>
            <p:cNvGrpSpPr/>
            <p:nvPr/>
          </p:nvGrpSpPr>
          <p:grpSpPr>
            <a:xfrm>
              <a:off x="0" y="368412"/>
              <a:ext cx="1400175" cy="838088"/>
              <a:chOff x="1873513" y="1341071"/>
              <a:chExt cx="1322421" cy="791548"/>
            </a:xfrm>
          </p:grpSpPr>
          <p:sp>
            <p:nvSpPr>
              <p:cNvPr id="106" name="Freeform 105"/>
              <p:cNvSpPr/>
              <p:nvPr/>
            </p:nvSpPr>
            <p:spPr>
              <a:xfrm>
                <a:off x="1873513" y="1341071"/>
                <a:ext cx="921553" cy="789447"/>
              </a:xfrm>
              <a:custGeom>
                <a:avLst/>
                <a:gdLst>
                  <a:gd name="connsiteX0" fmla="*/ 0 w 952509"/>
                  <a:gd name="connsiteY0" fmla="*/ 0 h 828675"/>
                  <a:gd name="connsiteX1" fmla="*/ 952509 w 952509"/>
                  <a:gd name="connsiteY1" fmla="*/ 0 h 828675"/>
                  <a:gd name="connsiteX2" fmla="*/ 304807 w 952509"/>
                  <a:gd name="connsiteY2" fmla="*/ 828675 h 828675"/>
                  <a:gd name="connsiteX3" fmla="*/ 0 w 952509"/>
                  <a:gd name="connsiteY3" fmla="*/ 828675 h 828675"/>
                  <a:gd name="connsiteX0" fmla="*/ 0 w 921553"/>
                  <a:gd name="connsiteY0" fmla="*/ 2507 h 831182"/>
                  <a:gd name="connsiteX1" fmla="*/ 921553 w 921553"/>
                  <a:gd name="connsiteY1" fmla="*/ 0 h 831182"/>
                  <a:gd name="connsiteX2" fmla="*/ 304807 w 921553"/>
                  <a:gd name="connsiteY2" fmla="*/ 831182 h 831182"/>
                  <a:gd name="connsiteX3" fmla="*/ 0 w 921553"/>
                  <a:gd name="connsiteY3" fmla="*/ 831182 h 831182"/>
                  <a:gd name="connsiteX4" fmla="*/ 0 w 921553"/>
                  <a:gd name="connsiteY4" fmla="*/ 2507 h 83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553" h="831182">
                    <a:moveTo>
                      <a:pt x="0" y="2507"/>
                    </a:moveTo>
                    <a:lnTo>
                      <a:pt x="921553" y="0"/>
                    </a:lnTo>
                    <a:lnTo>
                      <a:pt x="304807" y="831182"/>
                    </a:lnTo>
                    <a:lnTo>
                      <a:pt x="0" y="831182"/>
                    </a:lnTo>
                    <a:lnTo>
                      <a:pt x="0" y="25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Parallelogram 106"/>
              <p:cNvSpPr/>
              <p:nvPr/>
            </p:nvSpPr>
            <p:spPr>
              <a:xfrm>
                <a:off x="2248197" y="1343453"/>
                <a:ext cx="947737" cy="789166"/>
              </a:xfrm>
              <a:prstGeom prst="parallelogram">
                <a:avLst>
                  <a:gd name="adj" fmla="val 775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TextBox 3">
            <a:extLst>
              <a:ext uri="{FF2B5EF4-FFF2-40B4-BE49-F238E27FC236}">
                <a16:creationId xmlns:a16="http://schemas.microsoft.com/office/drawing/2014/main" id="{8346B9CB-E0EC-6E91-1F3F-897A6B759326}"/>
              </a:ext>
            </a:extLst>
          </p:cNvPr>
          <p:cNvSpPr txBox="1"/>
          <p:nvPr/>
        </p:nvSpPr>
        <p:spPr>
          <a:xfrm>
            <a:off x="1198968" y="1299857"/>
            <a:ext cx="9910310" cy="441653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200" b="1" dirty="0">
                <a:latin typeface="Georgia" panose="02040502050405020303" pitchFamily="18" charset="0"/>
              </a:rPr>
              <a:t>Content Strategy:</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Use trending and popular tags.</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Analyze and replicate successful video characteristics.</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Encourage audience engagement (questions, comment responses).</a:t>
            </a:r>
          </a:p>
          <a:p>
            <a:pPr marL="342900" indent="-342900" algn="just">
              <a:lnSpc>
                <a:spcPct val="150000"/>
              </a:lnSpc>
              <a:buFont typeface="Wingdings" panose="05000000000000000000" pitchFamily="2" charset="2"/>
              <a:buChar char="q"/>
            </a:pPr>
            <a:endParaRPr lang="en-US" sz="1400" b="1" dirty="0">
              <a:latin typeface="Georgia" panose="02040502050405020303" pitchFamily="18" charset="0"/>
            </a:endParaRPr>
          </a:p>
          <a:p>
            <a:pPr marL="342900" indent="-342900" algn="just">
              <a:lnSpc>
                <a:spcPct val="150000"/>
              </a:lnSpc>
              <a:buFont typeface="Wingdings" panose="05000000000000000000" pitchFamily="2" charset="2"/>
              <a:buChar char="q"/>
            </a:pPr>
            <a:r>
              <a:rPr lang="en-US" sz="2200" b="1" dirty="0">
                <a:latin typeface="Georgia" panose="02040502050405020303" pitchFamily="18" charset="0"/>
              </a:rPr>
              <a:t>Publishing Strategy:</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Publish during peak activity times.</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Maintain a regular publishing schedule.</a:t>
            </a:r>
          </a:p>
          <a:p>
            <a:pPr marL="800100" lvl="1" indent="-342900" algn="just">
              <a:lnSpc>
                <a:spcPct val="150000"/>
              </a:lnSpc>
              <a:buFont typeface="Wingdings" panose="05000000000000000000" pitchFamily="2" charset="2"/>
              <a:buChar char="Ø"/>
            </a:pPr>
            <a:r>
              <a:rPr lang="en-US" sz="2200" dirty="0">
                <a:latin typeface="Georgia" panose="02040502050405020303" pitchFamily="18" charset="0"/>
              </a:rPr>
              <a:t>Plan content using a content calendar and align with seasons or events.</a:t>
            </a:r>
          </a:p>
        </p:txBody>
      </p:sp>
    </p:spTree>
    <p:extLst>
      <p:ext uri="{BB962C8B-B14F-4D97-AF65-F5344CB8AC3E}">
        <p14:creationId xmlns:p14="http://schemas.microsoft.com/office/powerpoint/2010/main" val="1991382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1569</TotalTime>
  <Words>322</Words>
  <Application>Microsoft Office PowerPoint</Application>
  <PresentationFormat>Widescreen</PresentationFormat>
  <Paragraphs>68</Paragraphs>
  <Slides>11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Georgia</vt:lpstr>
      <vt:lpstr>Segoe UI</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Ikrama Dayyabu Hayatu</cp:lastModifiedBy>
  <cp:revision>132</cp:revision>
  <dcterms:created xsi:type="dcterms:W3CDTF">2018-07-12T05:03:14Z</dcterms:created>
  <dcterms:modified xsi:type="dcterms:W3CDTF">2024-07-06T15:17:32Z</dcterms:modified>
</cp:coreProperties>
</file>